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473" r:id="rId2"/>
    <p:sldId id="480" r:id="rId3"/>
    <p:sldId id="481" r:id="rId4"/>
    <p:sldId id="482" r:id="rId5"/>
    <p:sldId id="511" r:id="rId6"/>
    <p:sldId id="512" r:id="rId7"/>
    <p:sldId id="513" r:id="rId8"/>
    <p:sldId id="515" r:id="rId9"/>
    <p:sldId id="507" r:id="rId10"/>
    <p:sldId id="508" r:id="rId11"/>
    <p:sldId id="483" r:id="rId12"/>
    <p:sldId id="486" r:id="rId13"/>
    <p:sldId id="487" r:id="rId14"/>
    <p:sldId id="484" r:id="rId15"/>
    <p:sldId id="505" r:id="rId16"/>
    <p:sldId id="495" r:id="rId17"/>
    <p:sldId id="489" r:id="rId18"/>
    <p:sldId id="492" r:id="rId19"/>
    <p:sldId id="504" r:id="rId20"/>
    <p:sldId id="498" r:id="rId21"/>
    <p:sldId id="493" r:id="rId22"/>
    <p:sldId id="494" r:id="rId23"/>
    <p:sldId id="506" r:id="rId24"/>
    <p:sldId id="503" r:id="rId25"/>
    <p:sldId id="500" r:id="rId26"/>
    <p:sldId id="501" r:id="rId27"/>
    <p:sldId id="502" r:id="rId28"/>
    <p:sldId id="509" r:id="rId29"/>
    <p:sldId id="510" r:id="rId30"/>
    <p:sldId id="514" r:id="rId31"/>
    <p:sldId id="516" r:id="rId32"/>
    <p:sldId id="517" r:id="rId33"/>
    <p:sldId id="518" r:id="rId34"/>
    <p:sldId id="51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319F"/>
    <a:srgbClr val="BC5014"/>
    <a:srgbClr val="3232E6"/>
    <a:srgbClr val="B533BF"/>
    <a:srgbClr val="F917D9"/>
    <a:srgbClr val="C245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258" y="-72"/>
      </p:cViewPr>
      <p:guideLst>
        <p:guide orient="horz" pos="220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58D20-3F2C-4C34-8599-8CEAC2368ED0}" type="datetimeFigureOut">
              <a:rPr lang="en-US" smtClean="0"/>
              <a:t>3/27/2018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747D61-4868-4B99-B551-1A50885E6E24}" type="slidenum">
              <a:rPr lang="en-US" smtClean="0"/>
              <a:t>‹#›</a:t>
            </a:fld>
            <a:endParaRPr lang="en-US"/>
          </a:p>
        </p:txBody>
      </p:sp>
    </p:spTree>
    <p:extLst>
      <p:ext uri="{BB962C8B-B14F-4D97-AF65-F5344CB8AC3E}">
        <p14:creationId xmlns:p14="http://schemas.microsoft.com/office/powerpoint/2010/main" val="210711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fld id="{B2E06AA6-9E60-487E-9839-61195CD50F43}" type="slidenum">
              <a:rPr lang="en-US" altLang="en-US" sz="1200" smtClean="0"/>
              <a:pPr/>
              <a:t>20</a:t>
            </a:fld>
            <a:endParaRPr lang="en-US" altLang="en-US" sz="1200" smtClean="0"/>
          </a:p>
        </p:txBody>
      </p:sp>
      <p:sp>
        <p:nvSpPr>
          <p:cNvPr id="28675" name="Rectangle 2"/>
          <p:cNvSpPr>
            <a:spLocks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defRPr/>
            </a:pPr>
            <a:fld id="{549E8CA7-1C9B-4117-9C61-52264FA9F609}" type="slidenum">
              <a:rPr lang="en-US" altLang="en-US" sz="1200" smtClean="0"/>
              <a:pPr>
                <a:defRPr/>
              </a:pPr>
              <a:t>25</a:t>
            </a:fld>
            <a:endParaRPr lang="en-US" altLang="en-US" sz="1200" smtClean="0"/>
          </a:p>
        </p:txBody>
      </p:sp>
      <p:sp>
        <p:nvSpPr>
          <p:cNvPr id="186370" name="Rectangle 2"/>
          <p:cNvSpPr>
            <a:spLocks noGrp="1" noRot="1" noChangeAspect="1" noChangeArrowheads="1" noTextEdit="1"/>
          </p:cNvSpPr>
          <p:nvPr>
            <p:ph type="sldImg"/>
          </p:nvPr>
        </p:nvSpPr>
        <p:spPr>
          <a:ln/>
          <a:extLst>
            <a:ext uri="{FAA26D3D-D897-4be2-8F04-BA451C77F1D7}"/>
          </a:extLst>
        </p:spPr>
      </p:sp>
      <p:sp>
        <p:nvSpPr>
          <p:cNvPr id="186371" name="Rectangle 3"/>
          <p:cNvSpPr>
            <a:spLocks noGrp="1" noChangeArrowheads="1"/>
          </p:cNvSpPr>
          <p:nvPr>
            <p:ph type="body" idx="1"/>
          </p:nvPr>
        </p:nvSpPr>
        <p:spPr/>
        <p:txBody>
          <a:bodyPr/>
          <a:lstStyle/>
          <a:p>
            <a:pPr eaLnBrk="1" hangingPunct="1">
              <a:defRPr/>
            </a:pPr>
            <a:endParaRPr lang="en-US" smtClean="0">
              <a:ea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defRPr/>
            </a:pPr>
            <a:fld id="{8CB1695B-9D57-4E54-9D38-2B33111680EC}" type="slidenum">
              <a:rPr lang="en-US" altLang="en-US" sz="1200" smtClean="0"/>
              <a:pPr>
                <a:defRPr/>
              </a:pPr>
              <a:t>26</a:t>
            </a:fld>
            <a:endParaRPr lang="en-US" altLang="en-US" sz="1200" smtClean="0"/>
          </a:p>
        </p:txBody>
      </p:sp>
      <p:sp>
        <p:nvSpPr>
          <p:cNvPr id="186370" name="Rectangle 2"/>
          <p:cNvSpPr>
            <a:spLocks noGrp="1" noRot="1" noChangeAspect="1" noChangeArrowheads="1" noTextEdit="1"/>
          </p:cNvSpPr>
          <p:nvPr>
            <p:ph type="sldImg"/>
          </p:nvPr>
        </p:nvSpPr>
        <p:spPr>
          <a:ln/>
          <a:extLst>
            <a:ext uri="{FAA26D3D-D897-4be2-8F04-BA451C77F1D7}"/>
          </a:extLst>
        </p:spPr>
      </p:sp>
      <p:sp>
        <p:nvSpPr>
          <p:cNvPr id="186371" name="Rectangle 3"/>
          <p:cNvSpPr>
            <a:spLocks noGrp="1" noChangeArrowheads="1"/>
          </p:cNvSpPr>
          <p:nvPr>
            <p:ph type="body" idx="1"/>
          </p:nvPr>
        </p:nvSpPr>
        <p:spPr/>
        <p:txBody>
          <a:bodyPr/>
          <a:lstStyle/>
          <a:p>
            <a:pPr eaLnBrk="1" hangingPunct="1">
              <a:defRPr/>
            </a:pPr>
            <a:endParaRPr lang="en-US" smtClean="0">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defRPr/>
            </a:pPr>
            <a:fld id="{8F327E7A-061E-4DF9-A989-BD8E368A14F3}" type="slidenum">
              <a:rPr lang="en-US" altLang="en-US" sz="1200" smtClean="0"/>
              <a:pPr>
                <a:defRPr/>
              </a:pPr>
              <a:t>27</a:t>
            </a:fld>
            <a:endParaRPr lang="en-US" altLang="en-US" sz="1200" smtClean="0"/>
          </a:p>
        </p:txBody>
      </p:sp>
      <p:sp>
        <p:nvSpPr>
          <p:cNvPr id="186370" name="Rectangle 2"/>
          <p:cNvSpPr>
            <a:spLocks noGrp="1" noRot="1" noChangeAspect="1" noChangeArrowheads="1" noTextEdit="1"/>
          </p:cNvSpPr>
          <p:nvPr>
            <p:ph type="sldImg"/>
          </p:nvPr>
        </p:nvSpPr>
        <p:spPr>
          <a:ln/>
          <a:extLst>
            <a:ext uri="{FAA26D3D-D897-4be2-8F04-BA451C77F1D7}"/>
          </a:extLst>
        </p:spPr>
      </p:sp>
      <p:sp>
        <p:nvSpPr>
          <p:cNvPr id="186371" name="Rectangle 3"/>
          <p:cNvSpPr>
            <a:spLocks noGrp="1" noChangeArrowheads="1"/>
          </p:cNvSpPr>
          <p:nvPr>
            <p:ph type="body" idx="1"/>
          </p:nvPr>
        </p:nvSpPr>
        <p:spPr/>
        <p:txBody>
          <a:bodyPr/>
          <a:lstStyle/>
          <a:p>
            <a:pPr eaLnBrk="1" hangingPunct="1">
              <a:defRPr/>
            </a:pPr>
            <a:endParaRPr lang="en-US" smtClean="0">
              <a:ea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43000" y="685800"/>
            <a:ext cx="4572000" cy="3429000"/>
          </a:xfrm>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defRPr/>
            </a:pPr>
            <a:fld id="{619E0045-7095-4550-AA99-5A2A9F7E0C0A}" type="slidenum">
              <a:rPr lang="en-US" altLang="en-US" sz="1200" smtClean="0"/>
              <a:pPr>
                <a:defRPr/>
              </a:pPr>
              <a:t>33</a:t>
            </a:fld>
            <a:endParaRPr lang="en-US" altLang="en-US" sz="1200" smtClean="0"/>
          </a:p>
        </p:txBody>
      </p:sp>
      <p:sp>
        <p:nvSpPr>
          <p:cNvPr id="202754" name="Rectangle 2"/>
          <p:cNvSpPr>
            <a:spLocks noGrp="1" noRot="1" noChangeAspect="1" noChangeArrowheads="1" noTextEdit="1"/>
          </p:cNvSpPr>
          <p:nvPr>
            <p:ph type="sldImg"/>
          </p:nvPr>
        </p:nvSpPr>
        <p:spPr>
          <a:ln/>
          <a:extLst>
            <a:ext uri="{FAA26D3D-D897-4be2-8F04-BA451C77F1D7}"/>
          </a:extLst>
        </p:spPr>
      </p:sp>
      <p:sp>
        <p:nvSpPr>
          <p:cNvPr id="202755" name="Rectangle 3"/>
          <p:cNvSpPr>
            <a:spLocks noGrp="1" noChangeArrowheads="1"/>
          </p:cNvSpPr>
          <p:nvPr>
            <p:ph type="body" idx="1"/>
          </p:nvPr>
        </p:nvSpPr>
        <p:spPr/>
        <p:txBody>
          <a:bodyPr/>
          <a:lstStyle/>
          <a:p>
            <a:pPr eaLnBrk="1" hangingPunct="1">
              <a:defRPr/>
            </a:pPr>
            <a:endParaRPr lang="en-US" smtClean="0">
              <a:ea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150938" y="617538"/>
            <a:ext cx="7793037" cy="11430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1182688" y="2017713"/>
            <a:ext cx="3810000" cy="4114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145088" y="2017713"/>
            <a:ext cx="3810000" cy="4114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13"/>
          <p:cNvSpPr>
            <a:spLocks noGrp="1" noChangeArrowheads="1"/>
          </p:cNvSpPr>
          <p:nvPr>
            <p:ph type="sldNum" sz="quarter" idx="12"/>
          </p:nvPr>
        </p:nvSpPr>
        <p:spPr>
          <a:ln/>
        </p:spPr>
        <p:txBody>
          <a:bodyPr/>
          <a:lstStyle>
            <a:lvl1pPr>
              <a:defRPr/>
            </a:lvl1pPr>
          </a:lstStyle>
          <a:p>
            <a:pPr>
              <a:defRPr/>
            </a:pPr>
            <a:fld id="{422C715B-9EA0-44AF-A7D7-8FD8CE975EC4}" type="slidenum">
              <a:rPr lang="en-US" altLang="ko-KR"/>
              <a:pPr>
                <a:defRPr/>
              </a:pPr>
              <a:t>‹#›</a:t>
            </a:fld>
            <a:endParaRPr lang="en-US" altLang="ko-KR"/>
          </a:p>
        </p:txBody>
      </p:sp>
    </p:spTree>
    <p:extLst>
      <p:ext uri="{BB962C8B-B14F-4D97-AF65-F5344CB8AC3E}">
        <p14:creationId xmlns:p14="http://schemas.microsoft.com/office/powerpoint/2010/main" val="4159453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제목, 내용 및 텍스트">
    <p:spTree>
      <p:nvGrpSpPr>
        <p:cNvPr id="1" name=""/>
        <p:cNvGrpSpPr/>
        <p:nvPr/>
      </p:nvGrpSpPr>
      <p:grpSpPr>
        <a:xfrm>
          <a:off x="0" y="0"/>
          <a:ext cx="0" cy="0"/>
          <a:chOff x="0" y="0"/>
          <a:chExt cx="0" cy="0"/>
        </a:xfrm>
      </p:grpSpPr>
      <p:sp>
        <p:nvSpPr>
          <p:cNvPr id="2" name="제목 1"/>
          <p:cNvSpPr>
            <a:spLocks noGrp="1"/>
          </p:cNvSpPr>
          <p:nvPr>
            <p:ph type="title"/>
          </p:nvPr>
        </p:nvSpPr>
        <p:spPr>
          <a:xfrm>
            <a:off x="1150938" y="617538"/>
            <a:ext cx="7793037" cy="1143000"/>
          </a:xfr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1182688" y="2017713"/>
            <a:ext cx="3810000" cy="4114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5145088" y="2017713"/>
            <a:ext cx="3810000" cy="4114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13"/>
          <p:cNvSpPr>
            <a:spLocks noGrp="1" noChangeArrowheads="1"/>
          </p:cNvSpPr>
          <p:nvPr>
            <p:ph type="sldNum" sz="quarter" idx="12"/>
          </p:nvPr>
        </p:nvSpPr>
        <p:spPr>
          <a:ln/>
        </p:spPr>
        <p:txBody>
          <a:bodyPr/>
          <a:lstStyle>
            <a:lvl1pPr>
              <a:defRPr/>
            </a:lvl1pPr>
          </a:lstStyle>
          <a:p>
            <a:pPr>
              <a:defRPr/>
            </a:pPr>
            <a:fld id="{3022776B-D792-46B1-A571-1CD344312764}" type="slidenum">
              <a:rPr lang="en-US" altLang="ko-KR"/>
              <a:pPr>
                <a:defRPr/>
              </a:pPr>
              <a:t>‹#›</a:t>
            </a:fld>
            <a:endParaRPr lang="en-US" altLang="ko-KR"/>
          </a:p>
        </p:txBody>
      </p:sp>
    </p:spTree>
    <p:extLst>
      <p:ext uri="{BB962C8B-B14F-4D97-AF65-F5344CB8AC3E}">
        <p14:creationId xmlns:p14="http://schemas.microsoft.com/office/powerpoint/2010/main" val="2086192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40.jpeg"/><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7.emf"/><Relationship Id="rId10" Type="http://schemas.openxmlformats.org/officeDocument/2006/relationships/image" Target="../media/image41.jpeg"/><Relationship Id="rId4" Type="http://schemas.openxmlformats.org/officeDocument/2006/relationships/oleObject" Target="../embeddings/oleObject5.bin"/><Relationship Id="rId9"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Homogeneous Catalytic Alkene Hydrogenation</a:t>
            </a:r>
            <a:endParaRPr lang="en-US" sz="3200" b="1" dirty="0">
              <a:solidFill>
                <a:srgbClr val="B533BF"/>
              </a:solidFill>
            </a:endParaRPr>
          </a:p>
        </p:txBody>
      </p:sp>
      <p:sp>
        <p:nvSpPr>
          <p:cNvPr id="10" name="Rectangle 3"/>
          <p:cNvSpPr>
            <a:spLocks noChangeArrowheads="1"/>
          </p:cNvSpPr>
          <p:nvPr/>
        </p:nvSpPr>
        <p:spPr bwMode="auto">
          <a:xfrm>
            <a:off x="37214" y="1219200"/>
            <a:ext cx="6248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ill Sans MT" pitchFamily="34" charset="0"/>
                <a:cs typeface="Arial" pitchFamily="34" charset="0"/>
              </a:defRPr>
            </a:lvl1pPr>
            <a:lvl2pPr marL="742950" indent="-285750" eaLnBrk="0" hangingPunct="0">
              <a:defRPr>
                <a:solidFill>
                  <a:schemeClr val="tx1"/>
                </a:solidFill>
                <a:latin typeface="Gill Sans MT" pitchFamily="34" charset="0"/>
                <a:cs typeface="Arial" pitchFamily="34" charset="0"/>
              </a:defRPr>
            </a:lvl2pPr>
            <a:lvl3pPr marL="1143000" indent="-228600" eaLnBrk="0" hangingPunct="0">
              <a:defRPr>
                <a:solidFill>
                  <a:schemeClr val="tx1"/>
                </a:solidFill>
                <a:latin typeface="Gill Sans MT" pitchFamily="34" charset="0"/>
                <a:cs typeface="Arial" pitchFamily="34" charset="0"/>
              </a:defRPr>
            </a:lvl3pPr>
            <a:lvl4pPr marL="1600200" indent="-228600" eaLnBrk="0" hangingPunct="0">
              <a:defRPr>
                <a:solidFill>
                  <a:schemeClr val="tx1"/>
                </a:solidFill>
                <a:latin typeface="Gill Sans MT" pitchFamily="34" charset="0"/>
                <a:cs typeface="Arial" pitchFamily="34" charset="0"/>
              </a:defRPr>
            </a:lvl4pPr>
            <a:lvl5pPr marL="2057400" indent="-228600" eaLnBrk="0" hangingPunct="0">
              <a:defRPr>
                <a:solidFill>
                  <a:schemeClr val="tx1"/>
                </a:solidFill>
                <a:latin typeface="Gill Sans MT" pitchFamily="34" charset="0"/>
                <a:cs typeface="Arial" pitchFamily="34" charset="0"/>
              </a:defRPr>
            </a:lvl5pPr>
            <a:lvl6pPr marL="2514600" indent="-228600" eaLnBrk="0" fontAlgn="base" hangingPunct="0">
              <a:spcBef>
                <a:spcPct val="0"/>
              </a:spcBef>
              <a:spcAft>
                <a:spcPct val="0"/>
              </a:spcAft>
              <a:defRPr>
                <a:solidFill>
                  <a:schemeClr val="tx1"/>
                </a:solidFill>
                <a:latin typeface="Gill Sans MT" pitchFamily="34" charset="0"/>
                <a:cs typeface="Arial" pitchFamily="34" charset="0"/>
              </a:defRPr>
            </a:lvl6pPr>
            <a:lvl7pPr marL="2971800" indent="-228600" eaLnBrk="0" fontAlgn="base" hangingPunct="0">
              <a:spcBef>
                <a:spcPct val="0"/>
              </a:spcBef>
              <a:spcAft>
                <a:spcPct val="0"/>
              </a:spcAft>
              <a:defRPr>
                <a:solidFill>
                  <a:schemeClr val="tx1"/>
                </a:solidFill>
                <a:latin typeface="Gill Sans MT" pitchFamily="34" charset="0"/>
                <a:cs typeface="Arial" pitchFamily="34" charset="0"/>
              </a:defRPr>
            </a:lvl7pPr>
            <a:lvl8pPr marL="3429000" indent="-228600" eaLnBrk="0" fontAlgn="base" hangingPunct="0">
              <a:spcBef>
                <a:spcPct val="0"/>
              </a:spcBef>
              <a:spcAft>
                <a:spcPct val="0"/>
              </a:spcAft>
              <a:defRPr>
                <a:solidFill>
                  <a:schemeClr val="tx1"/>
                </a:solidFill>
                <a:latin typeface="Gill Sans MT" pitchFamily="34" charset="0"/>
                <a:cs typeface="Arial" pitchFamily="34" charset="0"/>
              </a:defRPr>
            </a:lvl8pPr>
            <a:lvl9pPr marL="3886200" indent="-228600" eaLnBrk="0" fontAlgn="base" hangingPunct="0">
              <a:spcBef>
                <a:spcPct val="0"/>
              </a:spcBef>
              <a:spcAft>
                <a:spcPct val="0"/>
              </a:spcAft>
              <a:defRPr>
                <a:solidFill>
                  <a:schemeClr val="tx1"/>
                </a:solidFill>
                <a:latin typeface="Gill Sans MT" pitchFamily="34" charset="0"/>
                <a:cs typeface="Arial" pitchFamily="34" charset="0"/>
              </a:defRPr>
            </a:lvl9pPr>
          </a:lstStyle>
          <a:p>
            <a:pPr marL="342900" indent="-342900" eaLnBrk="1" hangingPunct="1">
              <a:buFont typeface="Wingdings" panose="05000000000000000000" pitchFamily="2" charset="2"/>
              <a:buChar char="q"/>
            </a:pPr>
            <a:r>
              <a:rPr lang="en-US" altLang="en-US" sz="2000" b="1" dirty="0" err="1">
                <a:solidFill>
                  <a:srgbClr val="87319F"/>
                </a:solidFill>
                <a:latin typeface="+mn-lt"/>
              </a:rPr>
              <a:t>RhCl</a:t>
            </a:r>
            <a:r>
              <a:rPr lang="en-US" altLang="en-US" sz="2000" b="1" dirty="0">
                <a:solidFill>
                  <a:srgbClr val="87319F"/>
                </a:solidFill>
                <a:latin typeface="+mn-lt"/>
              </a:rPr>
              <a:t>(PPh</a:t>
            </a:r>
            <a:r>
              <a:rPr lang="en-US" altLang="en-US" sz="2000" b="1" baseline="-25000" dirty="0">
                <a:solidFill>
                  <a:srgbClr val="87319F"/>
                </a:solidFill>
                <a:latin typeface="+mn-lt"/>
              </a:rPr>
              <a:t>3</a:t>
            </a:r>
            <a:r>
              <a:rPr lang="en-US" altLang="en-US" sz="2000" b="1" dirty="0">
                <a:solidFill>
                  <a:srgbClr val="87319F"/>
                </a:solidFill>
                <a:latin typeface="+mn-lt"/>
              </a:rPr>
              <a:t>)</a:t>
            </a:r>
            <a:r>
              <a:rPr lang="en-US" altLang="en-US" sz="2000" b="1" baseline="-25000" dirty="0">
                <a:solidFill>
                  <a:srgbClr val="87319F"/>
                </a:solidFill>
                <a:latin typeface="+mn-lt"/>
              </a:rPr>
              <a:t>3</a:t>
            </a:r>
            <a:r>
              <a:rPr lang="en-US" altLang="en-US" sz="2000" b="1" dirty="0">
                <a:solidFill>
                  <a:srgbClr val="87319F"/>
                </a:solidFill>
                <a:latin typeface="+mn-lt"/>
              </a:rPr>
              <a:t> was the first highly active homogeneous hydrogenation catalyst and was discovered by Geoffrey Wilkinson (Nobel prize winner for Ferrocene) in 1964.</a:t>
            </a:r>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049475"/>
            <a:ext cx="2195513"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190" y="2787119"/>
            <a:ext cx="2514600" cy="2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8" name="Picture 6" descr="Image result for wilkinson hydrogenation mechani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16" y="2817245"/>
            <a:ext cx="2095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42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876800"/>
            <a:ext cx="6944020" cy="175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81390" y="4354159"/>
            <a:ext cx="5954130" cy="400110"/>
          </a:xfrm>
          <a:prstGeom prst="rect">
            <a:avLst/>
          </a:prstGeom>
          <a:noFill/>
        </p:spPr>
        <p:txBody>
          <a:bodyPr wrap="none" rtlCol="0">
            <a:spAutoFit/>
          </a:bodyPr>
          <a:lstStyle/>
          <a:p>
            <a:pPr marL="285750" indent="-285750">
              <a:buFont typeface="Wingdings" panose="05000000000000000000" pitchFamily="2" charset="2"/>
              <a:buChar char="q"/>
            </a:pPr>
            <a:r>
              <a:rPr lang="en-US" altLang="en-US" sz="2000" b="1" dirty="0" smtClean="0">
                <a:solidFill>
                  <a:srgbClr val="87319F"/>
                </a:solidFill>
              </a:rPr>
              <a:t>Rates were comparable to heterogeneous catalysts.</a:t>
            </a:r>
            <a:endParaRPr lang="en-US" altLang="en-US" sz="2000" b="1" dirty="0">
              <a:solidFill>
                <a:srgbClr val="87319F"/>
              </a:solidFill>
            </a:endParaRPr>
          </a:p>
        </p:txBody>
      </p:sp>
    </p:spTree>
    <p:extLst>
      <p:ext uri="{BB962C8B-B14F-4D97-AF65-F5344CB8AC3E}">
        <p14:creationId xmlns:p14="http://schemas.microsoft.com/office/powerpoint/2010/main" val="770688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603" y="4495800"/>
            <a:ext cx="5342794" cy="231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Rectangle 4"/>
          <p:cNvSpPr>
            <a:spLocks noGrp="1" noChangeArrowheads="1"/>
          </p:cNvSpPr>
          <p:nvPr>
            <p:ph type="body" sz="half" idx="2"/>
          </p:nvPr>
        </p:nvSpPr>
        <p:spPr>
          <a:xfrm>
            <a:off x="130122" y="914400"/>
            <a:ext cx="5127677" cy="4525446"/>
          </a:xfrm>
        </p:spPr>
        <p:txBody>
          <a:bodyPr>
            <a:noAutofit/>
          </a:bodyPr>
          <a:lstStyle/>
          <a:p>
            <a:pPr algn="just">
              <a:buFont typeface="Wingdings" panose="05000000000000000000" pitchFamily="2" charset="2"/>
              <a:buChar char="q"/>
            </a:pPr>
            <a:r>
              <a:rPr lang="en-IN" sz="2000" dirty="0" smtClean="0">
                <a:solidFill>
                  <a:srgbClr val="87319F"/>
                </a:solidFill>
              </a:rPr>
              <a:t>Mb </a:t>
            </a:r>
            <a:r>
              <a:rPr lang="en-IN" sz="2000" dirty="0">
                <a:solidFill>
                  <a:srgbClr val="87319F"/>
                </a:solidFill>
              </a:rPr>
              <a:t>and </a:t>
            </a:r>
            <a:r>
              <a:rPr lang="en-IN" sz="2000" dirty="0" err="1">
                <a:solidFill>
                  <a:srgbClr val="87319F"/>
                </a:solidFill>
              </a:rPr>
              <a:t>Hb</a:t>
            </a:r>
            <a:r>
              <a:rPr lang="en-IN" sz="2000" dirty="0">
                <a:solidFill>
                  <a:srgbClr val="87319F"/>
                </a:solidFill>
              </a:rPr>
              <a:t> both bind O</a:t>
            </a:r>
            <a:r>
              <a:rPr lang="en-IN" sz="2000" baseline="-25000" dirty="0">
                <a:solidFill>
                  <a:srgbClr val="87319F"/>
                </a:solidFill>
              </a:rPr>
              <a:t>2</a:t>
            </a:r>
            <a:r>
              <a:rPr lang="en-IN" sz="2000" dirty="0">
                <a:solidFill>
                  <a:srgbClr val="87319F"/>
                </a:solidFill>
              </a:rPr>
              <a:t> with the help of a </a:t>
            </a:r>
            <a:r>
              <a:rPr lang="en-IN" sz="2000" b="1" dirty="0" err="1">
                <a:solidFill>
                  <a:srgbClr val="87319F"/>
                </a:solidFill>
              </a:rPr>
              <a:t>heme</a:t>
            </a:r>
            <a:r>
              <a:rPr lang="en-IN" sz="2000" b="1" dirty="0">
                <a:solidFill>
                  <a:srgbClr val="87319F"/>
                </a:solidFill>
              </a:rPr>
              <a:t> prosthetic </a:t>
            </a:r>
            <a:r>
              <a:rPr lang="en-IN" sz="2000" b="1" dirty="0" smtClean="0">
                <a:solidFill>
                  <a:srgbClr val="87319F"/>
                </a:solidFill>
              </a:rPr>
              <a:t>group</a:t>
            </a:r>
          </a:p>
          <a:p>
            <a:pPr algn="just">
              <a:buFont typeface="Wingdings" panose="05000000000000000000" pitchFamily="2" charset="2"/>
              <a:buChar char="q"/>
            </a:pPr>
            <a:r>
              <a:rPr lang="en-IN" sz="2000" b="1" dirty="0" smtClean="0">
                <a:solidFill>
                  <a:srgbClr val="87319F"/>
                </a:solidFill>
              </a:rPr>
              <a:t>prosthetic </a:t>
            </a:r>
            <a:r>
              <a:rPr lang="en-IN" sz="2000" b="1" dirty="0">
                <a:solidFill>
                  <a:srgbClr val="87319F"/>
                </a:solidFill>
              </a:rPr>
              <a:t>group:</a:t>
            </a:r>
            <a:r>
              <a:rPr lang="en-IN" sz="2000" dirty="0">
                <a:solidFill>
                  <a:srgbClr val="87319F"/>
                </a:solidFill>
              </a:rPr>
              <a:t> a metal ion or an organic or </a:t>
            </a:r>
            <a:r>
              <a:rPr lang="en-IN" sz="2000" dirty="0" err="1">
                <a:solidFill>
                  <a:srgbClr val="87319F"/>
                </a:solidFill>
              </a:rPr>
              <a:t>metalloorganic</a:t>
            </a:r>
            <a:r>
              <a:rPr lang="en-IN" sz="2000" dirty="0">
                <a:solidFill>
                  <a:srgbClr val="87319F"/>
                </a:solidFill>
              </a:rPr>
              <a:t> compound </a:t>
            </a:r>
            <a:r>
              <a:rPr lang="en-IN" sz="2000" i="1" dirty="0">
                <a:solidFill>
                  <a:srgbClr val="87319F"/>
                </a:solidFill>
              </a:rPr>
              <a:t>other than an amino acid</a:t>
            </a:r>
            <a:r>
              <a:rPr lang="en-IN" sz="2000" dirty="0">
                <a:solidFill>
                  <a:srgbClr val="87319F"/>
                </a:solidFill>
              </a:rPr>
              <a:t> that's </a:t>
            </a:r>
            <a:r>
              <a:rPr lang="en-IN" sz="2000" b="1" dirty="0">
                <a:solidFill>
                  <a:srgbClr val="87319F"/>
                </a:solidFill>
              </a:rPr>
              <a:t>tightly bound to a protein </a:t>
            </a:r>
            <a:r>
              <a:rPr lang="en-IN" sz="2000" dirty="0">
                <a:solidFill>
                  <a:srgbClr val="87319F"/>
                </a:solidFill>
              </a:rPr>
              <a:t>(sometimes covalently, sometimes </a:t>
            </a:r>
            <a:r>
              <a:rPr lang="en-IN" sz="2000" i="1" dirty="0">
                <a:solidFill>
                  <a:srgbClr val="87319F"/>
                </a:solidFill>
              </a:rPr>
              <a:t>TIGHT </a:t>
            </a:r>
            <a:r>
              <a:rPr lang="en-IN" sz="2000" dirty="0">
                <a:solidFill>
                  <a:srgbClr val="87319F"/>
                </a:solidFill>
              </a:rPr>
              <a:t>but noncovalent binding) and is required for the protein's </a:t>
            </a:r>
            <a:r>
              <a:rPr lang="en-IN" sz="2000" dirty="0" smtClean="0">
                <a:solidFill>
                  <a:srgbClr val="87319F"/>
                </a:solidFill>
              </a:rPr>
              <a:t>function/activity</a:t>
            </a:r>
            <a:endParaRPr lang="en-US" altLang="ko-KR" sz="2000" b="1" dirty="0" smtClean="0">
              <a:solidFill>
                <a:srgbClr val="87319F"/>
              </a:solidFill>
              <a:ea typeface="굴림" pitchFamily="50" charset="-127"/>
            </a:endParaRPr>
          </a:p>
          <a:p>
            <a:pPr algn="just" eaLnBrk="1" hangingPunct="1">
              <a:buFont typeface="Wingdings" panose="05000000000000000000" pitchFamily="2" charset="2"/>
              <a:buChar char="q"/>
            </a:pPr>
            <a:r>
              <a:rPr lang="en-US" altLang="ko-KR" sz="2000" b="1" dirty="0" err="1" smtClean="0">
                <a:solidFill>
                  <a:srgbClr val="87319F"/>
                </a:solidFill>
                <a:ea typeface="굴림" pitchFamily="50" charset="-127"/>
              </a:rPr>
              <a:t>Heme</a:t>
            </a:r>
            <a:r>
              <a:rPr lang="en-US" altLang="ko-KR" sz="2000" b="1" dirty="0" smtClean="0">
                <a:solidFill>
                  <a:srgbClr val="87319F"/>
                </a:solidFill>
                <a:ea typeface="굴림" pitchFamily="50" charset="-127"/>
              </a:rPr>
              <a:t> </a:t>
            </a:r>
            <a:r>
              <a:rPr lang="en-US" altLang="ko-KR" sz="2000" b="1" dirty="0" smtClean="0">
                <a:solidFill>
                  <a:srgbClr val="87319F"/>
                </a:solidFill>
                <a:ea typeface="굴림" pitchFamily="50" charset="-127"/>
              </a:rPr>
              <a:t>(Fe</a:t>
            </a:r>
            <a:r>
              <a:rPr lang="en-US" altLang="ko-KR" sz="2000" b="1" baseline="30000" dirty="0" smtClean="0">
                <a:solidFill>
                  <a:srgbClr val="87319F"/>
                </a:solidFill>
                <a:ea typeface="굴림" pitchFamily="50" charset="-127"/>
              </a:rPr>
              <a:t>2+</a:t>
            </a:r>
            <a:r>
              <a:rPr lang="en-US" altLang="ko-KR" sz="2000" b="1" dirty="0" smtClean="0">
                <a:solidFill>
                  <a:srgbClr val="87319F"/>
                </a:solidFill>
                <a:ea typeface="굴림" pitchFamily="50" charset="-127"/>
              </a:rPr>
              <a:t>) has affinity for O</a:t>
            </a:r>
            <a:r>
              <a:rPr lang="en-US" altLang="ko-KR" sz="2000" b="1" baseline="-25000" dirty="0" smtClean="0">
                <a:solidFill>
                  <a:srgbClr val="87319F"/>
                </a:solidFill>
                <a:ea typeface="굴림" pitchFamily="50" charset="-127"/>
              </a:rPr>
              <a:t>2</a:t>
            </a:r>
            <a:r>
              <a:rPr lang="en-US" altLang="ko-KR" sz="2000" b="1" dirty="0" smtClean="0">
                <a:solidFill>
                  <a:srgbClr val="87319F"/>
                </a:solidFill>
                <a:ea typeface="굴림" pitchFamily="50" charset="-127"/>
              </a:rPr>
              <a:t>.</a:t>
            </a:r>
            <a:endParaRPr lang="en-US" altLang="ko-KR" sz="2000" b="1" dirty="0" smtClean="0">
              <a:solidFill>
                <a:srgbClr val="87319F"/>
              </a:solidFill>
              <a:ea typeface="굴림" pitchFamily="50" charset="-127"/>
            </a:endParaRPr>
          </a:p>
          <a:p>
            <a:pPr algn="just" eaLnBrk="1" hangingPunct="1">
              <a:buFont typeface="Wingdings" panose="05000000000000000000" pitchFamily="2" charset="2"/>
              <a:buChar char="q"/>
            </a:pPr>
            <a:r>
              <a:rPr lang="en-US" altLang="ko-KR" sz="2000" b="1" dirty="0" smtClean="0">
                <a:solidFill>
                  <a:srgbClr val="87319F"/>
                </a:solidFill>
                <a:ea typeface="굴림" pitchFamily="50" charset="-127"/>
              </a:rPr>
              <a:t>Located in crevice where it is protected from oxidation.</a:t>
            </a:r>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Heme</a:t>
            </a:r>
            <a:r>
              <a:rPr lang="en-IN" sz="3200" b="1" dirty="0" smtClean="0">
                <a:solidFill>
                  <a:srgbClr val="B533BF"/>
                </a:solidFill>
              </a:rPr>
              <a:t> Prosthetic Group in Mb and </a:t>
            </a:r>
            <a:r>
              <a:rPr lang="en-IN" sz="3200" b="1" dirty="0" err="1" smtClean="0">
                <a:solidFill>
                  <a:srgbClr val="B533BF"/>
                </a:solidFill>
              </a:rPr>
              <a:t>Hb</a:t>
            </a:r>
            <a:endParaRPr lang="en-US" sz="3200" b="1" dirty="0">
              <a:solidFill>
                <a:srgbClr val="B533BF"/>
              </a:solidFill>
            </a:endParaRPr>
          </a:p>
        </p:txBody>
      </p:sp>
      <p:pic>
        <p:nvPicPr>
          <p:cNvPr id="10" name="Picture 2" descr="unnumbered figure pg 184"/>
          <p:cNvPicPr>
            <a:picLocks noChangeAspect="1" noChangeArrowheads="1"/>
          </p:cNvPicPr>
          <p:nvPr/>
        </p:nvPicPr>
        <p:blipFill rotWithShape="1">
          <a:blip r:embed="rId3" cstate="print"/>
          <a:srcRect b="7722"/>
          <a:stretch/>
        </p:blipFill>
        <p:spPr bwMode="auto">
          <a:xfrm>
            <a:off x="5410200" y="763757"/>
            <a:ext cx="3486150" cy="3648756"/>
          </a:xfrm>
          <a:prstGeom prst="rect">
            <a:avLst/>
          </a:prstGeom>
          <a:noFill/>
          <a:ln w="9525">
            <a:noFill/>
            <a:miter lim="800000"/>
            <a:headEnd/>
            <a:tailEnd/>
          </a:ln>
        </p:spPr>
      </p:pic>
    </p:spTree>
    <p:extLst>
      <p:ext uri="{BB962C8B-B14F-4D97-AF65-F5344CB8AC3E}">
        <p14:creationId xmlns:p14="http://schemas.microsoft.com/office/powerpoint/2010/main" val="4084248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Structure of Myoglobin (Mb)</a:t>
            </a:r>
            <a:endParaRPr lang="en-US" sz="3200" b="1" dirty="0">
              <a:solidFill>
                <a:srgbClr val="B533BF"/>
              </a:solidFill>
            </a:endParaRPr>
          </a:p>
        </p:txBody>
      </p:sp>
      <p:sp>
        <p:nvSpPr>
          <p:cNvPr id="6" name="Rectangle 3"/>
          <p:cNvSpPr txBox="1">
            <a:spLocks noChangeArrowheads="1"/>
          </p:cNvSpPr>
          <p:nvPr/>
        </p:nvSpPr>
        <p:spPr>
          <a:xfrm>
            <a:off x="199674" y="762000"/>
            <a:ext cx="8639526" cy="266503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q"/>
            </a:pPr>
            <a:r>
              <a:rPr lang="en-US" altLang="ko-KR" sz="2000" b="1" dirty="0" smtClean="0">
                <a:solidFill>
                  <a:srgbClr val="87319F"/>
                </a:solidFill>
                <a:ea typeface="굴림" pitchFamily="50" charset="-127"/>
              </a:rPr>
              <a:t>Single polypeptide with 154 amino acids (human version)</a:t>
            </a:r>
          </a:p>
          <a:p>
            <a:pPr>
              <a:lnSpc>
                <a:spcPct val="90000"/>
              </a:lnSpc>
              <a:buFont typeface="Wingdings" panose="05000000000000000000" pitchFamily="2" charset="2"/>
              <a:buChar char="q"/>
            </a:pPr>
            <a:r>
              <a:rPr lang="en-US" altLang="ko-KR" sz="2000" b="1" dirty="0" smtClean="0">
                <a:solidFill>
                  <a:srgbClr val="87319F"/>
                </a:solidFill>
                <a:ea typeface="굴림" pitchFamily="50" charset="-127"/>
              </a:rPr>
              <a:t>8 </a:t>
            </a:r>
            <a:r>
              <a:rPr lang="en-US" altLang="ko-KR" sz="2000" b="1" dirty="0" smtClean="0">
                <a:solidFill>
                  <a:srgbClr val="87319F"/>
                </a:solidFill>
                <a:latin typeface="Symbol" pitchFamily="18" charset="2"/>
                <a:ea typeface="굴림" pitchFamily="50" charset="-127"/>
              </a:rPr>
              <a:t>a</a:t>
            </a:r>
            <a:r>
              <a:rPr lang="en-US" altLang="ko-KR" sz="2000" b="1" dirty="0" smtClean="0">
                <a:solidFill>
                  <a:srgbClr val="87319F"/>
                </a:solidFill>
                <a:ea typeface="굴림" pitchFamily="50" charset="-127"/>
              </a:rPr>
              <a:t> helices (A-H)</a:t>
            </a:r>
          </a:p>
          <a:p>
            <a:pPr>
              <a:lnSpc>
                <a:spcPct val="90000"/>
              </a:lnSpc>
              <a:buFont typeface="Wingdings" panose="05000000000000000000" pitchFamily="2" charset="2"/>
              <a:buChar char="q"/>
            </a:pPr>
            <a:r>
              <a:rPr lang="en-US" altLang="ko-KR" sz="2000" b="1" dirty="0" smtClean="0">
                <a:solidFill>
                  <a:srgbClr val="87319F"/>
                </a:solidFill>
                <a:ea typeface="굴림" pitchFamily="50" charset="-127"/>
              </a:rPr>
              <a:t>Located in skeletal &amp; cardiac muscle</a:t>
            </a:r>
          </a:p>
          <a:p>
            <a:pPr>
              <a:buFont typeface="Wingdings" panose="05000000000000000000" pitchFamily="2" charset="2"/>
              <a:buChar char="q"/>
            </a:pPr>
            <a:r>
              <a:rPr lang="en-IN" sz="2000" b="1" dirty="0">
                <a:solidFill>
                  <a:srgbClr val="87319F"/>
                </a:solidFill>
              </a:rPr>
              <a:t>function of Mb is to bind O</a:t>
            </a:r>
            <a:r>
              <a:rPr lang="en-IN" sz="2000" b="1" baseline="-25000" dirty="0">
                <a:solidFill>
                  <a:srgbClr val="87319F"/>
                </a:solidFill>
              </a:rPr>
              <a:t>2</a:t>
            </a:r>
            <a:r>
              <a:rPr lang="en-IN" sz="2000" b="1" dirty="0">
                <a:solidFill>
                  <a:srgbClr val="87319F"/>
                </a:solidFill>
              </a:rPr>
              <a:t> that has been delivered to tissues by the </a:t>
            </a:r>
            <a:r>
              <a:rPr lang="en-IN" sz="2000" b="1" dirty="0" err="1">
                <a:solidFill>
                  <a:srgbClr val="87319F"/>
                </a:solidFill>
              </a:rPr>
              <a:t>hemoglobin</a:t>
            </a:r>
            <a:r>
              <a:rPr lang="en-IN" sz="2000" b="1" dirty="0">
                <a:solidFill>
                  <a:srgbClr val="87319F"/>
                </a:solidFill>
              </a:rPr>
              <a:t> in the </a:t>
            </a:r>
            <a:r>
              <a:rPr lang="en-IN" sz="2000" b="1" dirty="0" smtClean="0">
                <a:solidFill>
                  <a:srgbClr val="87319F"/>
                </a:solidFill>
              </a:rPr>
              <a:t>blood</a:t>
            </a:r>
          </a:p>
          <a:p>
            <a:pPr lvl="1">
              <a:buFont typeface="Wingdings" panose="05000000000000000000" pitchFamily="2" charset="2"/>
              <a:buChar char="Ø"/>
            </a:pPr>
            <a:r>
              <a:rPr lang="en-IN" sz="1600" b="1" dirty="0" smtClean="0">
                <a:solidFill>
                  <a:srgbClr val="87319F"/>
                </a:solidFill>
              </a:rPr>
              <a:t>1</a:t>
            </a:r>
            <a:r>
              <a:rPr lang="en-IN" sz="1600" b="1" dirty="0">
                <a:solidFill>
                  <a:srgbClr val="87319F"/>
                </a:solidFill>
              </a:rPr>
              <a:t>) </a:t>
            </a:r>
            <a:r>
              <a:rPr lang="en-IN" sz="1600" b="1" i="1" dirty="0">
                <a:solidFill>
                  <a:srgbClr val="87319F"/>
                </a:solidFill>
              </a:rPr>
              <a:t>storing the O</a:t>
            </a:r>
            <a:r>
              <a:rPr lang="en-IN" sz="1600" b="1" i="1" baseline="-25000" dirty="0">
                <a:solidFill>
                  <a:srgbClr val="87319F"/>
                </a:solidFill>
              </a:rPr>
              <a:t>2</a:t>
            </a:r>
            <a:r>
              <a:rPr lang="en-IN" sz="1600" b="1" i="1" dirty="0">
                <a:solidFill>
                  <a:srgbClr val="87319F"/>
                </a:solidFill>
              </a:rPr>
              <a:t> until it's needed as terminal electron acceptor for energy metabolism</a:t>
            </a:r>
            <a:r>
              <a:rPr lang="en-IN" sz="1600" b="1" dirty="0">
                <a:solidFill>
                  <a:srgbClr val="87319F"/>
                </a:solidFill>
              </a:rPr>
              <a:t>, and</a:t>
            </a:r>
          </a:p>
          <a:p>
            <a:pPr lvl="1">
              <a:buFont typeface="Wingdings" panose="05000000000000000000" pitchFamily="2" charset="2"/>
              <a:buChar char="Ø"/>
            </a:pPr>
            <a:r>
              <a:rPr lang="en-IN" sz="1600" b="1" dirty="0">
                <a:solidFill>
                  <a:srgbClr val="87319F"/>
                </a:solidFill>
              </a:rPr>
              <a:t>2) </a:t>
            </a:r>
            <a:r>
              <a:rPr lang="en-IN" sz="1600" b="1" i="1" dirty="0">
                <a:solidFill>
                  <a:srgbClr val="87319F"/>
                </a:solidFill>
              </a:rPr>
              <a:t>transporting it within the cell </a:t>
            </a:r>
            <a:endParaRPr lang="en-IN" sz="1600" b="1" dirty="0">
              <a:solidFill>
                <a:srgbClr val="87319F"/>
              </a:solidFill>
            </a:endParaRPr>
          </a:p>
          <a:p>
            <a:pPr>
              <a:lnSpc>
                <a:spcPct val="90000"/>
              </a:lnSpc>
              <a:buFont typeface="Wingdings" panose="05000000000000000000" pitchFamily="2" charset="2"/>
              <a:buChar char="q"/>
            </a:pPr>
            <a:endParaRPr lang="en-US" altLang="ko-KR" sz="2000" b="1" dirty="0" smtClean="0">
              <a:solidFill>
                <a:srgbClr val="87319F"/>
              </a:solidFill>
              <a:ea typeface="굴림" pitchFamily="50" charset="-127"/>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28252"/>
            <a:ext cx="3275456" cy="362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436"/>
          <a:stretch/>
        </p:blipFill>
        <p:spPr bwMode="auto">
          <a:xfrm>
            <a:off x="5359328" y="3348119"/>
            <a:ext cx="3499365" cy="339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300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upload.wikimedia.org/wikipedia/commons/b/bd/Succinate_Dehygrogenase_1YQ3_Haem_group.png"/>
          <p:cNvPicPr>
            <a:picLocks noChangeAspect="1" noChangeArrowheads="1"/>
          </p:cNvPicPr>
          <p:nvPr/>
        </p:nvPicPr>
        <p:blipFill>
          <a:blip r:embed="rId2"/>
          <a:srcRect/>
          <a:stretch>
            <a:fillRect/>
          </a:stretch>
        </p:blipFill>
        <p:spPr bwMode="auto">
          <a:xfrm>
            <a:off x="785786" y="0"/>
            <a:ext cx="7250994" cy="6868724"/>
          </a:xfrm>
          <a:prstGeom prst="rect">
            <a:avLst/>
          </a:prstGeom>
          <a:solidFill>
            <a:srgbClr val="0000FF"/>
          </a:solidFill>
        </p:spPr>
      </p:pic>
    </p:spTree>
    <p:extLst>
      <p:ext uri="{BB962C8B-B14F-4D97-AF65-F5344CB8AC3E}">
        <p14:creationId xmlns:p14="http://schemas.microsoft.com/office/powerpoint/2010/main" val="1548898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76121" y="846138"/>
            <a:ext cx="8610679" cy="1363662"/>
          </a:xfrm>
        </p:spPr>
        <p:txBody>
          <a:bodyPr/>
          <a:lstStyle/>
          <a:p>
            <a:pPr eaLnBrk="1" hangingPunct="1">
              <a:lnSpc>
                <a:spcPct val="90000"/>
              </a:lnSpc>
              <a:buFont typeface="Wingdings" panose="05000000000000000000" pitchFamily="2" charset="2"/>
              <a:buChar char="q"/>
            </a:pPr>
            <a:r>
              <a:rPr lang="en-US" altLang="ko-KR" sz="2000" b="1" dirty="0" smtClean="0">
                <a:solidFill>
                  <a:srgbClr val="87319F"/>
                </a:solidFill>
                <a:ea typeface="굴림" pitchFamily="50" charset="-127"/>
              </a:rPr>
              <a:t>O</a:t>
            </a:r>
            <a:r>
              <a:rPr lang="en-US" altLang="ko-KR" sz="2000" b="1" baseline="-25000" dirty="0" smtClean="0">
                <a:solidFill>
                  <a:srgbClr val="87319F"/>
                </a:solidFill>
                <a:ea typeface="굴림" pitchFamily="50" charset="-127"/>
              </a:rPr>
              <a:t>2</a:t>
            </a:r>
            <a:r>
              <a:rPr lang="en-US" altLang="ko-KR" sz="2000" b="1" dirty="0" smtClean="0">
                <a:solidFill>
                  <a:srgbClr val="87319F"/>
                </a:solidFill>
                <a:ea typeface="굴림" pitchFamily="50" charset="-127"/>
              </a:rPr>
              <a:t> binds to only available coordination site on iron atom</a:t>
            </a:r>
            <a:r>
              <a:rPr lang="en-US" altLang="ko-KR" sz="2000" b="1" dirty="0" smtClean="0">
                <a:solidFill>
                  <a:srgbClr val="87319F"/>
                </a:solidFill>
                <a:ea typeface="굴림" pitchFamily="50" charset="-127"/>
              </a:rPr>
              <a:t>.</a:t>
            </a:r>
            <a:endParaRPr lang="en-US" altLang="ko-KR" sz="20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r>
              <a:rPr lang="en-US" altLang="ko-KR" sz="2000" b="1" dirty="0" smtClean="0">
                <a:solidFill>
                  <a:srgbClr val="87319F"/>
                </a:solidFill>
                <a:ea typeface="굴림" pitchFamily="50" charset="-127"/>
              </a:rPr>
              <a:t>His 93 (proximal his) binds directly to iron</a:t>
            </a:r>
            <a:r>
              <a:rPr lang="en-US" altLang="ko-KR" sz="2000" b="1" dirty="0" smtClean="0">
                <a:solidFill>
                  <a:srgbClr val="87319F"/>
                </a:solidFill>
                <a:ea typeface="굴림" pitchFamily="50" charset="-127"/>
              </a:rPr>
              <a:t>.</a:t>
            </a:r>
            <a:endParaRPr lang="en-US" altLang="ko-KR" sz="20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r>
              <a:rPr lang="en-US" altLang="ko-KR" sz="2000" b="1" dirty="0" smtClean="0">
                <a:solidFill>
                  <a:srgbClr val="87319F"/>
                </a:solidFill>
                <a:ea typeface="굴림" pitchFamily="50" charset="-127"/>
              </a:rPr>
              <a:t>His 64 (distal his) stabilizes the O</a:t>
            </a:r>
            <a:r>
              <a:rPr lang="en-US" altLang="ko-KR" sz="2000" b="1" baseline="-25000" dirty="0" smtClean="0">
                <a:solidFill>
                  <a:srgbClr val="87319F"/>
                </a:solidFill>
                <a:ea typeface="굴림" pitchFamily="50" charset="-127"/>
              </a:rPr>
              <a:t>2</a:t>
            </a:r>
            <a:r>
              <a:rPr lang="en-US" altLang="ko-KR" sz="2000" b="1" dirty="0" smtClean="0">
                <a:solidFill>
                  <a:srgbClr val="87319F"/>
                </a:solidFill>
                <a:ea typeface="굴림" pitchFamily="50" charset="-127"/>
              </a:rPr>
              <a:t> binding site</a:t>
            </a:r>
            <a:r>
              <a:rPr lang="en-US" altLang="ko-KR" sz="2400" b="1" dirty="0" smtClean="0">
                <a:solidFill>
                  <a:srgbClr val="87319F"/>
                </a:solidFill>
                <a:ea typeface="굴림" pitchFamily="50" charset="-127"/>
              </a:rPr>
              <a:t>.</a:t>
            </a:r>
            <a:endParaRPr lang="en-US" altLang="ko-KR" sz="2400" b="1" dirty="0" smtClean="0">
              <a:solidFill>
                <a:srgbClr val="87319F"/>
              </a:solidFill>
              <a:ea typeface="굴림" pitchFamily="50" charset="-127"/>
            </a:endParaRPr>
          </a:p>
        </p:txBody>
      </p:sp>
      <p:pic>
        <p:nvPicPr>
          <p:cNvPr id="26628" name="Picture 5"/>
          <p:cNvPicPr>
            <a:picLocks noGrp="1" noChangeAspect="1" noChangeArrowheads="1"/>
          </p:cNvPicPr>
          <p:nvPr>
            <p:ph sz="half" idx="2"/>
          </p:nvPr>
        </p:nvPicPr>
        <p:blipFill>
          <a:blip r:embed="rId2"/>
          <a:srcRect/>
          <a:stretch>
            <a:fillRect/>
          </a:stretch>
        </p:blipFill>
        <p:spPr>
          <a:xfrm>
            <a:off x="5056187" y="1981200"/>
            <a:ext cx="4011613" cy="4724400"/>
          </a:xfrm>
          <a:noFill/>
        </p:spPr>
      </p:pic>
      <p:sp>
        <p:nvSpPr>
          <p:cNvPr id="26630" name="AutoShape 7"/>
          <p:cNvSpPr>
            <a:spLocks/>
          </p:cNvSpPr>
          <p:nvPr/>
        </p:nvSpPr>
        <p:spPr bwMode="auto">
          <a:xfrm>
            <a:off x="7300912" y="2222500"/>
            <a:ext cx="1657350" cy="376238"/>
          </a:xfrm>
          <a:prstGeom prst="borderCallout1">
            <a:avLst>
              <a:gd name="adj1" fmla="val 17560"/>
              <a:gd name="adj2" fmla="val -4597"/>
              <a:gd name="adj3" fmla="val 87315"/>
              <a:gd name="adj4" fmla="val -52681"/>
            </a:avLst>
          </a:prstGeom>
          <a:solidFill>
            <a:srgbClr val="CF0C0C"/>
          </a:solidFill>
          <a:ln w="9525">
            <a:solidFill>
              <a:schemeClr val="tx1"/>
            </a:solidFill>
            <a:miter lim="800000"/>
            <a:headEnd/>
            <a:tailEnd/>
          </a:ln>
        </p:spPr>
        <p:txBody>
          <a:bodyPr>
            <a:spAutoFit/>
          </a:bodyPr>
          <a:lstStyle/>
          <a:p>
            <a:pPr algn="ctr"/>
            <a:r>
              <a:rPr lang="en-US" altLang="ko-KR" sz="1800">
                <a:ea typeface="굴림" pitchFamily="50" charset="-127"/>
              </a:rPr>
              <a:t>distal histidine</a:t>
            </a:r>
            <a:endParaRPr lang="en-US" altLang="ko-KR">
              <a:ea typeface="굴림" pitchFamily="50" charset="-127"/>
            </a:endParaRPr>
          </a:p>
        </p:txBody>
      </p:sp>
      <p:sp>
        <p:nvSpPr>
          <p:cNvPr id="9" name="TextBox 8"/>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Oxygen Binding to Myoglobin</a:t>
            </a:r>
            <a:endParaRPr lang="en-US" sz="3200" b="1" dirty="0">
              <a:solidFill>
                <a:srgbClr val="B533BF"/>
              </a:solidFill>
            </a:endParaRP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2209800"/>
            <a:ext cx="4181475"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1" name="AutoShape 8"/>
          <p:cNvSpPr>
            <a:spLocks/>
          </p:cNvSpPr>
          <p:nvPr/>
        </p:nvSpPr>
        <p:spPr bwMode="auto">
          <a:xfrm>
            <a:off x="3981450" y="6248400"/>
            <a:ext cx="2114550" cy="376238"/>
          </a:xfrm>
          <a:prstGeom prst="borderCallout1">
            <a:avLst>
              <a:gd name="adj1" fmla="val 17560"/>
              <a:gd name="adj2" fmla="val 103602"/>
              <a:gd name="adj3" fmla="val -42194"/>
              <a:gd name="adj4" fmla="val 121773"/>
            </a:avLst>
          </a:prstGeom>
          <a:solidFill>
            <a:srgbClr val="CF0C0C"/>
          </a:solidFill>
          <a:ln w="9525">
            <a:solidFill>
              <a:schemeClr val="tx1"/>
            </a:solidFill>
            <a:miter lim="800000"/>
            <a:headEnd/>
            <a:tailEnd/>
          </a:ln>
        </p:spPr>
        <p:txBody>
          <a:bodyPr>
            <a:spAutoFit/>
          </a:bodyPr>
          <a:lstStyle/>
          <a:p>
            <a:pPr algn="ctr"/>
            <a:r>
              <a:rPr lang="en-US" altLang="ko-KR" sz="1800" dirty="0">
                <a:ea typeface="굴림" pitchFamily="50" charset="-127"/>
              </a:rPr>
              <a:t>proximal histidine</a:t>
            </a:r>
            <a:endParaRPr lang="en-US" altLang="ko-KR" dirty="0">
              <a:ea typeface="굴림" pitchFamily="50" charset="-127"/>
            </a:endParaRPr>
          </a:p>
        </p:txBody>
      </p:sp>
    </p:spTree>
    <p:extLst>
      <p:ext uri="{BB962C8B-B14F-4D97-AF65-F5344CB8AC3E}">
        <p14:creationId xmlns:p14="http://schemas.microsoft.com/office/powerpoint/2010/main" val="457585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2"/>
          <p:cNvSpPr>
            <a:spLocks noGrp="1" noChangeArrowheads="1"/>
          </p:cNvSpPr>
          <p:nvPr>
            <p:ph type="body" sz="half" idx="1"/>
          </p:nvPr>
        </p:nvSpPr>
        <p:spPr>
          <a:xfrm>
            <a:off x="228600" y="1681163"/>
            <a:ext cx="3810000" cy="4114800"/>
          </a:xfrm>
        </p:spPr>
        <p:txBody>
          <a:bodyPr>
            <a:normAutofit lnSpcReduction="10000"/>
          </a:bodyPr>
          <a:lstStyle/>
          <a:p>
            <a:pPr eaLnBrk="1" hangingPunct="1">
              <a:lnSpc>
                <a:spcPct val="90000"/>
              </a:lnSpc>
              <a:buFont typeface="Wingdings" panose="05000000000000000000" pitchFamily="2" charset="2"/>
              <a:buChar char="q"/>
            </a:pPr>
            <a:r>
              <a:rPr lang="en-US" altLang="ko-KR" sz="2400" b="1" dirty="0" smtClean="0">
                <a:solidFill>
                  <a:srgbClr val="87319F"/>
                </a:solidFill>
                <a:ea typeface="굴림" pitchFamily="50" charset="-127"/>
              </a:rPr>
              <a:t>Myoglobin has high affinity for O</a:t>
            </a:r>
            <a:r>
              <a:rPr lang="en-US" altLang="ko-KR" sz="2400" b="1" baseline="-25000" dirty="0" smtClean="0">
                <a:solidFill>
                  <a:srgbClr val="87319F"/>
                </a:solidFill>
                <a:ea typeface="굴림" pitchFamily="50" charset="-127"/>
              </a:rPr>
              <a:t>2</a:t>
            </a:r>
            <a:r>
              <a:rPr lang="en-US" altLang="ko-KR" sz="2400" b="1" dirty="0" smtClean="0">
                <a:solidFill>
                  <a:srgbClr val="87319F"/>
                </a:solidFill>
                <a:ea typeface="굴림" pitchFamily="50" charset="-127"/>
              </a:rPr>
              <a:t>.</a:t>
            </a:r>
          </a:p>
          <a:p>
            <a:pPr eaLnBrk="1" hangingPunct="1">
              <a:lnSpc>
                <a:spcPct val="90000"/>
              </a:lnSpc>
              <a:buFont typeface="Wingdings" panose="05000000000000000000" pitchFamily="2" charset="2"/>
              <a:buChar char="q"/>
            </a:pPr>
            <a:endParaRPr lang="en-US" altLang="ko-KR" sz="24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r>
              <a:rPr lang="en-US" altLang="ko-KR" sz="2400" b="1" dirty="0" smtClean="0">
                <a:solidFill>
                  <a:srgbClr val="87319F"/>
                </a:solidFill>
                <a:ea typeface="굴림" pitchFamily="50" charset="-127"/>
              </a:rPr>
              <a:t>P</a:t>
            </a:r>
            <a:r>
              <a:rPr lang="en-US" altLang="ko-KR" sz="2400" b="1" baseline="-25000" dirty="0" smtClean="0">
                <a:solidFill>
                  <a:srgbClr val="87319F"/>
                </a:solidFill>
                <a:ea typeface="굴림" pitchFamily="50" charset="-127"/>
              </a:rPr>
              <a:t>50</a:t>
            </a:r>
            <a:r>
              <a:rPr lang="en-US" altLang="ko-KR" sz="2400" b="1" dirty="0" smtClean="0">
                <a:solidFill>
                  <a:srgbClr val="87319F"/>
                </a:solidFill>
                <a:ea typeface="굴림" pitchFamily="50" charset="-127"/>
              </a:rPr>
              <a:t> = 2.8 </a:t>
            </a:r>
            <a:r>
              <a:rPr lang="en-US" altLang="ko-KR" sz="2400" b="1" dirty="0" err="1" smtClean="0">
                <a:solidFill>
                  <a:srgbClr val="87319F"/>
                </a:solidFill>
                <a:ea typeface="굴림" pitchFamily="50" charset="-127"/>
              </a:rPr>
              <a:t>Torr</a:t>
            </a:r>
            <a:endParaRPr lang="en-US" altLang="ko-KR" sz="24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endParaRPr lang="en-US" altLang="ko-KR" sz="24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r>
              <a:rPr lang="en-US" altLang="ko-KR" sz="2400" b="1" dirty="0" smtClean="0">
                <a:solidFill>
                  <a:srgbClr val="87319F"/>
                </a:solidFill>
                <a:ea typeface="굴림" pitchFamily="50" charset="-127"/>
              </a:rPr>
              <a:t>Allows myoglobin to act as O</a:t>
            </a:r>
            <a:r>
              <a:rPr lang="en-US" altLang="ko-KR" sz="2400" b="1" baseline="-25000" dirty="0" smtClean="0">
                <a:solidFill>
                  <a:srgbClr val="87319F"/>
                </a:solidFill>
                <a:ea typeface="굴림" pitchFamily="50" charset="-127"/>
              </a:rPr>
              <a:t>2</a:t>
            </a:r>
            <a:r>
              <a:rPr lang="en-US" altLang="ko-KR" sz="2400" b="1" dirty="0" smtClean="0">
                <a:solidFill>
                  <a:srgbClr val="87319F"/>
                </a:solidFill>
                <a:ea typeface="굴림" pitchFamily="50" charset="-127"/>
              </a:rPr>
              <a:t> storage reserve.</a:t>
            </a:r>
          </a:p>
          <a:p>
            <a:pPr eaLnBrk="1" hangingPunct="1">
              <a:lnSpc>
                <a:spcPct val="90000"/>
              </a:lnSpc>
              <a:buFont typeface="Wingdings" panose="05000000000000000000" pitchFamily="2" charset="2"/>
              <a:buChar char="q"/>
            </a:pPr>
            <a:endParaRPr lang="en-US" altLang="ko-KR" sz="2400" b="1" dirty="0" smtClean="0">
              <a:solidFill>
                <a:srgbClr val="87319F"/>
              </a:solidFill>
              <a:ea typeface="굴림" pitchFamily="50" charset="-127"/>
            </a:endParaRPr>
          </a:p>
          <a:p>
            <a:pPr eaLnBrk="1" hangingPunct="1">
              <a:lnSpc>
                <a:spcPct val="90000"/>
              </a:lnSpc>
              <a:buFont typeface="Wingdings" panose="05000000000000000000" pitchFamily="2" charset="2"/>
              <a:buChar char="q"/>
            </a:pPr>
            <a:r>
              <a:rPr lang="en-US" altLang="ko-KR" sz="2400" b="1" dirty="0" smtClean="0">
                <a:solidFill>
                  <a:srgbClr val="87319F"/>
                </a:solidFill>
                <a:ea typeface="굴림" pitchFamily="50" charset="-127"/>
              </a:rPr>
              <a:t>Releases O</a:t>
            </a:r>
            <a:r>
              <a:rPr lang="en-US" altLang="ko-KR" sz="2400" b="1" baseline="-25000" dirty="0" smtClean="0">
                <a:solidFill>
                  <a:srgbClr val="87319F"/>
                </a:solidFill>
                <a:ea typeface="굴림" pitchFamily="50" charset="-127"/>
              </a:rPr>
              <a:t>2</a:t>
            </a:r>
            <a:r>
              <a:rPr lang="en-US" altLang="ko-KR" sz="2400" b="1" dirty="0" smtClean="0">
                <a:solidFill>
                  <a:srgbClr val="87319F"/>
                </a:solidFill>
                <a:ea typeface="굴림" pitchFamily="50" charset="-127"/>
              </a:rPr>
              <a:t> when </a:t>
            </a:r>
            <a:r>
              <a:rPr lang="en-US" altLang="ko-KR" sz="2400" b="1" i="1" dirty="0" smtClean="0">
                <a:solidFill>
                  <a:srgbClr val="87319F"/>
                </a:solidFill>
                <a:ea typeface="굴림" pitchFamily="50" charset="-127"/>
              </a:rPr>
              <a:t>p</a:t>
            </a:r>
            <a:r>
              <a:rPr lang="en-US" altLang="ko-KR" sz="2400" b="1" dirty="0" smtClean="0">
                <a:solidFill>
                  <a:srgbClr val="87319F"/>
                </a:solidFill>
                <a:ea typeface="굴림" pitchFamily="50" charset="-127"/>
              </a:rPr>
              <a:t>O</a:t>
            </a:r>
            <a:r>
              <a:rPr lang="en-US" altLang="ko-KR" sz="2400" b="1" baseline="-25000" dirty="0" smtClean="0">
                <a:solidFill>
                  <a:srgbClr val="87319F"/>
                </a:solidFill>
                <a:ea typeface="굴림" pitchFamily="50" charset="-127"/>
              </a:rPr>
              <a:t>2</a:t>
            </a:r>
            <a:r>
              <a:rPr lang="en-US" altLang="ko-KR" sz="2400" b="1" dirty="0" smtClean="0">
                <a:solidFill>
                  <a:srgbClr val="87319F"/>
                </a:solidFill>
                <a:ea typeface="굴림" pitchFamily="50" charset="-127"/>
              </a:rPr>
              <a:t> becomes low indicating O</a:t>
            </a:r>
            <a:r>
              <a:rPr lang="en-US" altLang="ko-KR" sz="2400" b="1" baseline="-25000" dirty="0" smtClean="0">
                <a:solidFill>
                  <a:srgbClr val="87319F"/>
                </a:solidFill>
                <a:ea typeface="굴림" pitchFamily="50" charset="-127"/>
              </a:rPr>
              <a:t>2</a:t>
            </a:r>
            <a:r>
              <a:rPr lang="en-US" altLang="ko-KR" sz="2400" b="1" dirty="0" smtClean="0">
                <a:solidFill>
                  <a:srgbClr val="87319F"/>
                </a:solidFill>
                <a:ea typeface="굴림" pitchFamily="50" charset="-127"/>
              </a:rPr>
              <a:t> deprivation.</a:t>
            </a:r>
          </a:p>
          <a:p>
            <a:pPr eaLnBrk="1" hangingPunct="1">
              <a:lnSpc>
                <a:spcPct val="90000"/>
              </a:lnSpc>
            </a:pPr>
            <a:endParaRPr lang="en-US" altLang="ko-KR" sz="2400" dirty="0" smtClean="0">
              <a:ea typeface="굴림" pitchFamily="50" charset="-127"/>
            </a:endParaRPr>
          </a:p>
        </p:txBody>
      </p:sp>
      <p:grpSp>
        <p:nvGrpSpPr>
          <p:cNvPr id="2" name="Group 39"/>
          <p:cNvGrpSpPr>
            <a:grpSpLocks/>
          </p:cNvGrpSpPr>
          <p:nvPr/>
        </p:nvGrpSpPr>
        <p:grpSpPr bwMode="auto">
          <a:xfrm>
            <a:off x="4302642" y="1635125"/>
            <a:ext cx="4587875" cy="4216400"/>
            <a:chOff x="2736" y="1472"/>
            <a:chExt cx="2890" cy="2656"/>
          </a:xfrm>
        </p:grpSpPr>
        <p:sp>
          <p:nvSpPr>
            <p:cNvPr id="13317" name="Line 4"/>
            <p:cNvSpPr>
              <a:spLocks noChangeShapeType="1"/>
            </p:cNvSpPr>
            <p:nvPr/>
          </p:nvSpPr>
          <p:spPr bwMode="auto">
            <a:xfrm>
              <a:off x="3288" y="1584"/>
              <a:ext cx="0" cy="1872"/>
            </a:xfrm>
            <a:prstGeom prst="line">
              <a:avLst/>
            </a:prstGeom>
            <a:noFill/>
            <a:ln w="9525">
              <a:solidFill>
                <a:schemeClr val="tx1"/>
              </a:solidFill>
              <a:round/>
              <a:headEnd/>
              <a:tailEnd/>
            </a:ln>
          </p:spPr>
          <p:txBody>
            <a:bodyPr wrap="none" anchor="ctr"/>
            <a:lstStyle/>
            <a:p>
              <a:endParaRPr lang="ko-KR" altLang="en-US"/>
            </a:p>
          </p:txBody>
        </p:sp>
        <p:sp>
          <p:nvSpPr>
            <p:cNvPr id="13318" name="Line 5"/>
            <p:cNvSpPr>
              <a:spLocks noChangeShapeType="1"/>
            </p:cNvSpPr>
            <p:nvPr/>
          </p:nvSpPr>
          <p:spPr bwMode="auto">
            <a:xfrm>
              <a:off x="3288" y="3456"/>
              <a:ext cx="2160" cy="0"/>
            </a:xfrm>
            <a:prstGeom prst="line">
              <a:avLst/>
            </a:prstGeom>
            <a:noFill/>
            <a:ln w="9525">
              <a:solidFill>
                <a:schemeClr val="tx1"/>
              </a:solidFill>
              <a:round/>
              <a:headEnd/>
              <a:tailEnd/>
            </a:ln>
          </p:spPr>
          <p:txBody>
            <a:bodyPr wrap="none" anchor="ctr"/>
            <a:lstStyle/>
            <a:p>
              <a:endParaRPr lang="ko-KR" altLang="en-US"/>
            </a:p>
          </p:txBody>
        </p:sp>
        <p:sp>
          <p:nvSpPr>
            <p:cNvPr id="13319" name="Line 10"/>
            <p:cNvSpPr>
              <a:spLocks noChangeShapeType="1"/>
            </p:cNvSpPr>
            <p:nvPr/>
          </p:nvSpPr>
          <p:spPr bwMode="auto">
            <a:xfrm>
              <a:off x="4008" y="1584"/>
              <a:ext cx="0" cy="1872"/>
            </a:xfrm>
            <a:prstGeom prst="line">
              <a:avLst/>
            </a:prstGeom>
            <a:noFill/>
            <a:ln w="9525">
              <a:solidFill>
                <a:schemeClr val="tx1"/>
              </a:solidFill>
              <a:prstDash val="dash"/>
              <a:round/>
              <a:headEnd/>
              <a:tailEnd/>
            </a:ln>
          </p:spPr>
          <p:txBody>
            <a:bodyPr wrap="none" anchor="ctr"/>
            <a:lstStyle/>
            <a:p>
              <a:endParaRPr lang="ko-KR" altLang="en-US"/>
            </a:p>
          </p:txBody>
        </p:sp>
        <p:sp>
          <p:nvSpPr>
            <p:cNvPr id="13320" name="Line 11"/>
            <p:cNvSpPr>
              <a:spLocks noChangeShapeType="1"/>
            </p:cNvSpPr>
            <p:nvPr/>
          </p:nvSpPr>
          <p:spPr bwMode="auto">
            <a:xfrm>
              <a:off x="5400" y="1584"/>
              <a:ext cx="0" cy="1872"/>
            </a:xfrm>
            <a:prstGeom prst="line">
              <a:avLst/>
            </a:prstGeom>
            <a:noFill/>
            <a:ln w="9525">
              <a:solidFill>
                <a:schemeClr val="tx1"/>
              </a:solidFill>
              <a:prstDash val="dash"/>
              <a:round/>
              <a:headEnd/>
              <a:tailEnd/>
            </a:ln>
          </p:spPr>
          <p:txBody>
            <a:bodyPr wrap="none" anchor="ctr"/>
            <a:lstStyle/>
            <a:p>
              <a:endParaRPr lang="ko-KR" altLang="en-US"/>
            </a:p>
          </p:txBody>
        </p:sp>
        <p:sp>
          <p:nvSpPr>
            <p:cNvPr id="13321" name="Text Box 12"/>
            <p:cNvSpPr txBox="1">
              <a:spLocks noChangeArrowheads="1"/>
            </p:cNvSpPr>
            <p:nvPr/>
          </p:nvSpPr>
          <p:spPr bwMode="auto">
            <a:xfrm rot="-5400000">
              <a:off x="3572" y="2477"/>
              <a:ext cx="672" cy="231"/>
            </a:xfrm>
            <a:prstGeom prst="rect">
              <a:avLst/>
            </a:prstGeom>
            <a:noFill/>
            <a:ln w="9525">
              <a:noFill/>
              <a:miter lim="800000"/>
              <a:headEnd/>
              <a:tailEnd/>
            </a:ln>
          </p:spPr>
          <p:txBody>
            <a:bodyPr>
              <a:spAutoFit/>
            </a:bodyPr>
            <a:lstStyle/>
            <a:p>
              <a:pPr algn="ctr">
                <a:spcBef>
                  <a:spcPct val="50000"/>
                </a:spcBef>
              </a:pPr>
              <a:r>
                <a:rPr lang="en-US" altLang="ko-KR" sz="1800">
                  <a:ea typeface="굴림" pitchFamily="50" charset="-127"/>
                </a:rPr>
                <a:t>tissues</a:t>
              </a:r>
              <a:endParaRPr lang="en-US" altLang="ko-KR">
                <a:ea typeface="굴림" pitchFamily="50" charset="-127"/>
              </a:endParaRPr>
            </a:p>
          </p:txBody>
        </p:sp>
        <p:sp>
          <p:nvSpPr>
            <p:cNvPr id="13322" name="Text Box 13"/>
            <p:cNvSpPr txBox="1">
              <a:spLocks noChangeArrowheads="1"/>
            </p:cNvSpPr>
            <p:nvPr/>
          </p:nvSpPr>
          <p:spPr bwMode="auto">
            <a:xfrm rot="-5400000">
              <a:off x="4650" y="2456"/>
              <a:ext cx="1342" cy="231"/>
            </a:xfrm>
            <a:prstGeom prst="rect">
              <a:avLst/>
            </a:prstGeom>
            <a:noFill/>
            <a:ln w="9525">
              <a:noFill/>
              <a:miter lim="800000"/>
              <a:headEnd/>
              <a:tailEnd/>
            </a:ln>
          </p:spPr>
          <p:txBody>
            <a:bodyPr>
              <a:spAutoFit/>
            </a:bodyPr>
            <a:lstStyle/>
            <a:p>
              <a:pPr algn="ctr">
                <a:spcBef>
                  <a:spcPct val="50000"/>
                </a:spcBef>
              </a:pPr>
              <a:r>
                <a:rPr lang="en-US" altLang="ko-KR" sz="1800">
                  <a:ea typeface="굴림" pitchFamily="50" charset="-127"/>
                </a:rPr>
                <a:t>arterial pressure</a:t>
              </a:r>
              <a:endParaRPr lang="en-US" altLang="ko-KR">
                <a:ea typeface="굴림" pitchFamily="50" charset="-127"/>
              </a:endParaRPr>
            </a:p>
          </p:txBody>
        </p:sp>
        <p:sp>
          <p:nvSpPr>
            <p:cNvPr id="13323" name="Text Box 15"/>
            <p:cNvSpPr txBox="1">
              <a:spLocks noChangeArrowheads="1"/>
            </p:cNvSpPr>
            <p:nvPr/>
          </p:nvSpPr>
          <p:spPr bwMode="auto">
            <a:xfrm>
              <a:off x="3264" y="3686"/>
              <a:ext cx="2208" cy="442"/>
            </a:xfrm>
            <a:prstGeom prst="rect">
              <a:avLst/>
            </a:prstGeom>
            <a:noFill/>
            <a:ln w="9525">
              <a:noFill/>
              <a:miter lim="800000"/>
              <a:headEnd/>
              <a:tailEnd/>
            </a:ln>
          </p:spPr>
          <p:txBody>
            <a:bodyPr>
              <a:spAutoFit/>
            </a:bodyPr>
            <a:lstStyle/>
            <a:p>
              <a:pPr algn="ctr">
                <a:spcBef>
                  <a:spcPct val="50000"/>
                </a:spcBef>
              </a:pPr>
              <a:r>
                <a:rPr lang="en-US" altLang="ko-KR" sz="2000" i="1">
                  <a:ea typeface="굴림" pitchFamily="50" charset="-127"/>
                </a:rPr>
                <a:t>p</a:t>
              </a:r>
              <a:r>
                <a:rPr lang="en-US" altLang="ko-KR" sz="2000">
                  <a:ea typeface="굴림" pitchFamily="50" charset="-127"/>
                </a:rPr>
                <a:t>O</a:t>
              </a:r>
              <a:r>
                <a:rPr lang="en-US" altLang="ko-KR" sz="2000" baseline="-25000">
                  <a:ea typeface="굴림" pitchFamily="50" charset="-127"/>
                </a:rPr>
                <a:t>2</a:t>
              </a:r>
              <a:r>
                <a:rPr lang="en-US" altLang="ko-KR" sz="2000">
                  <a:ea typeface="굴림" pitchFamily="50" charset="-127"/>
                </a:rPr>
                <a:t> (partial pressure of O</a:t>
              </a:r>
              <a:r>
                <a:rPr lang="en-US" altLang="ko-KR" sz="2000" baseline="-25000">
                  <a:ea typeface="굴림" pitchFamily="50" charset="-127"/>
                </a:rPr>
                <a:t>2</a:t>
              </a:r>
              <a:r>
                <a:rPr lang="en-US" altLang="ko-KR" sz="2000">
                  <a:ea typeface="굴림" pitchFamily="50" charset="-127"/>
                </a:rPr>
                <a:t>) (Torr)</a:t>
              </a:r>
            </a:p>
          </p:txBody>
        </p:sp>
        <p:sp>
          <p:nvSpPr>
            <p:cNvPr id="13324" name="Text Box 16"/>
            <p:cNvSpPr txBox="1">
              <a:spLocks noChangeArrowheads="1"/>
            </p:cNvSpPr>
            <p:nvPr/>
          </p:nvSpPr>
          <p:spPr bwMode="auto">
            <a:xfrm>
              <a:off x="3864" y="3439"/>
              <a:ext cx="346" cy="212"/>
            </a:xfrm>
            <a:prstGeom prst="rect">
              <a:avLst/>
            </a:prstGeom>
            <a:noFill/>
            <a:ln w="9525">
              <a:noFill/>
              <a:miter lim="800000"/>
              <a:headEnd/>
              <a:tailEnd/>
            </a:ln>
          </p:spPr>
          <p:txBody>
            <a:bodyPr>
              <a:spAutoFit/>
            </a:bodyPr>
            <a:lstStyle/>
            <a:p>
              <a:pPr>
                <a:spcBef>
                  <a:spcPct val="50000"/>
                </a:spcBef>
              </a:pPr>
              <a:r>
                <a:rPr lang="en-US" altLang="ko-KR" sz="1600">
                  <a:ea typeface="굴림" pitchFamily="50" charset="-127"/>
                </a:rPr>
                <a:t>20</a:t>
              </a:r>
              <a:endParaRPr lang="en-US" altLang="ko-KR">
                <a:ea typeface="굴림" pitchFamily="50" charset="-127"/>
              </a:endParaRPr>
            </a:p>
          </p:txBody>
        </p:sp>
        <p:sp>
          <p:nvSpPr>
            <p:cNvPr id="13325" name="Text Box 17"/>
            <p:cNvSpPr txBox="1">
              <a:spLocks noChangeArrowheads="1"/>
            </p:cNvSpPr>
            <p:nvPr/>
          </p:nvSpPr>
          <p:spPr bwMode="auto">
            <a:xfrm>
              <a:off x="5184" y="3439"/>
              <a:ext cx="442" cy="212"/>
            </a:xfrm>
            <a:prstGeom prst="rect">
              <a:avLst/>
            </a:prstGeom>
            <a:noFill/>
            <a:ln w="9525">
              <a:noFill/>
              <a:miter lim="800000"/>
              <a:headEnd/>
              <a:tailEnd/>
            </a:ln>
          </p:spPr>
          <p:txBody>
            <a:bodyPr>
              <a:spAutoFit/>
            </a:bodyPr>
            <a:lstStyle/>
            <a:p>
              <a:pPr>
                <a:spcBef>
                  <a:spcPct val="50000"/>
                </a:spcBef>
              </a:pPr>
              <a:r>
                <a:rPr lang="en-US" altLang="ko-KR" sz="1600">
                  <a:ea typeface="굴림" pitchFamily="50" charset="-127"/>
                </a:rPr>
                <a:t>100</a:t>
              </a:r>
              <a:endParaRPr lang="en-US" altLang="ko-KR">
                <a:ea typeface="굴림" pitchFamily="50" charset="-127"/>
              </a:endParaRPr>
            </a:p>
          </p:txBody>
        </p:sp>
        <p:sp>
          <p:nvSpPr>
            <p:cNvPr id="13326" name="Freeform 24"/>
            <p:cNvSpPr>
              <a:spLocks/>
            </p:cNvSpPr>
            <p:nvPr/>
          </p:nvSpPr>
          <p:spPr bwMode="auto">
            <a:xfrm>
              <a:off x="3296" y="1632"/>
              <a:ext cx="2064" cy="1824"/>
            </a:xfrm>
            <a:custGeom>
              <a:avLst/>
              <a:gdLst>
                <a:gd name="T0" fmla="*/ 0 w 2112"/>
                <a:gd name="T1" fmla="*/ 1824 h 2160"/>
                <a:gd name="T2" fmla="*/ 141 w 2112"/>
                <a:gd name="T3" fmla="*/ 567 h 2160"/>
                <a:gd name="T4" fmla="*/ 563 w 2112"/>
                <a:gd name="T5" fmla="*/ 162 h 2160"/>
                <a:gd name="T6" fmla="*/ 2064 w 2112"/>
                <a:gd name="T7" fmla="*/ 0 h 2160"/>
                <a:gd name="T8" fmla="*/ 0 60000 65536"/>
                <a:gd name="T9" fmla="*/ 0 60000 65536"/>
                <a:gd name="T10" fmla="*/ 0 60000 65536"/>
                <a:gd name="T11" fmla="*/ 0 60000 65536"/>
                <a:gd name="T12" fmla="*/ 0 w 2112"/>
                <a:gd name="T13" fmla="*/ 0 h 2160"/>
                <a:gd name="T14" fmla="*/ 2112 w 2112"/>
                <a:gd name="T15" fmla="*/ 2160 h 2160"/>
              </a:gdLst>
              <a:ahLst/>
              <a:cxnLst>
                <a:cxn ang="T8">
                  <a:pos x="T0" y="T1"/>
                </a:cxn>
                <a:cxn ang="T9">
                  <a:pos x="T2" y="T3"/>
                </a:cxn>
                <a:cxn ang="T10">
                  <a:pos x="T4" y="T5"/>
                </a:cxn>
                <a:cxn ang="T11">
                  <a:pos x="T6" y="T7"/>
                </a:cxn>
              </a:cxnLst>
              <a:rect l="T12" t="T13" r="T14" b="T15"/>
              <a:pathLst>
                <a:path w="2112" h="2160">
                  <a:moveTo>
                    <a:pt x="0" y="2160"/>
                  </a:moveTo>
                  <a:cubicBezTo>
                    <a:pt x="24" y="1580"/>
                    <a:pt x="48" y="1000"/>
                    <a:pt x="144" y="672"/>
                  </a:cubicBezTo>
                  <a:cubicBezTo>
                    <a:pt x="240" y="344"/>
                    <a:pt x="248" y="304"/>
                    <a:pt x="576" y="192"/>
                  </a:cubicBezTo>
                  <a:cubicBezTo>
                    <a:pt x="904" y="80"/>
                    <a:pt x="1856" y="32"/>
                    <a:pt x="2112" y="0"/>
                  </a:cubicBezTo>
                </a:path>
              </a:pathLst>
            </a:custGeom>
            <a:noFill/>
            <a:ln w="28575">
              <a:solidFill>
                <a:srgbClr val="CF0C0C"/>
              </a:solidFill>
              <a:round/>
              <a:headEnd/>
              <a:tailEnd/>
            </a:ln>
          </p:spPr>
          <p:txBody>
            <a:bodyPr wrap="none" anchor="ctr"/>
            <a:lstStyle/>
            <a:p>
              <a:endParaRPr lang="ko-KR" altLang="en-US">
                <a:ea typeface="굴림" pitchFamily="50" charset="-127"/>
              </a:endParaRPr>
            </a:p>
          </p:txBody>
        </p:sp>
        <p:sp>
          <p:nvSpPr>
            <p:cNvPr id="13327" name="Text Box 25"/>
            <p:cNvSpPr txBox="1">
              <a:spLocks noChangeArrowheads="1"/>
            </p:cNvSpPr>
            <p:nvPr/>
          </p:nvSpPr>
          <p:spPr bwMode="auto">
            <a:xfrm rot="-5400000">
              <a:off x="2093" y="2379"/>
              <a:ext cx="1536" cy="250"/>
            </a:xfrm>
            <a:prstGeom prst="rect">
              <a:avLst/>
            </a:prstGeom>
            <a:noFill/>
            <a:ln w="9525">
              <a:noFill/>
              <a:miter lim="800000"/>
              <a:headEnd/>
              <a:tailEnd/>
            </a:ln>
          </p:spPr>
          <p:txBody>
            <a:bodyPr>
              <a:spAutoFit/>
            </a:bodyPr>
            <a:lstStyle/>
            <a:p>
              <a:pPr>
                <a:spcBef>
                  <a:spcPct val="50000"/>
                </a:spcBef>
              </a:pPr>
              <a:r>
                <a:rPr lang="en-US" altLang="ko-KR" sz="2000">
                  <a:ea typeface="굴림" pitchFamily="50" charset="-127"/>
                </a:rPr>
                <a:t>saturation with O</a:t>
              </a:r>
              <a:r>
                <a:rPr lang="en-US" altLang="ko-KR" sz="2000" baseline="-25000">
                  <a:ea typeface="굴림" pitchFamily="50" charset="-127"/>
                </a:rPr>
                <a:t>2</a:t>
              </a:r>
              <a:endParaRPr lang="en-US" altLang="ko-KR">
                <a:ea typeface="굴림" pitchFamily="50" charset="-127"/>
              </a:endParaRPr>
            </a:p>
          </p:txBody>
        </p:sp>
        <p:sp>
          <p:nvSpPr>
            <p:cNvPr id="13328" name="Text Box 27"/>
            <p:cNvSpPr txBox="1">
              <a:spLocks noChangeArrowheads="1"/>
            </p:cNvSpPr>
            <p:nvPr/>
          </p:nvSpPr>
          <p:spPr bwMode="auto">
            <a:xfrm>
              <a:off x="2896" y="1472"/>
              <a:ext cx="442" cy="212"/>
            </a:xfrm>
            <a:prstGeom prst="rect">
              <a:avLst/>
            </a:prstGeom>
            <a:noFill/>
            <a:ln w="9525">
              <a:noFill/>
              <a:miter lim="800000"/>
              <a:headEnd/>
              <a:tailEnd/>
            </a:ln>
          </p:spPr>
          <p:txBody>
            <a:bodyPr>
              <a:spAutoFit/>
            </a:bodyPr>
            <a:lstStyle/>
            <a:p>
              <a:pPr>
                <a:spcBef>
                  <a:spcPct val="50000"/>
                </a:spcBef>
              </a:pPr>
              <a:r>
                <a:rPr lang="en-US" altLang="ko-KR" sz="1600">
                  <a:ea typeface="굴림" pitchFamily="50" charset="-127"/>
                </a:rPr>
                <a:t>100</a:t>
              </a:r>
              <a:endParaRPr lang="en-US" altLang="ko-KR">
                <a:ea typeface="굴림" pitchFamily="50" charset="-127"/>
              </a:endParaRPr>
            </a:p>
          </p:txBody>
        </p:sp>
        <p:sp>
          <p:nvSpPr>
            <p:cNvPr id="13329" name="Line 28"/>
            <p:cNvSpPr>
              <a:spLocks noChangeShapeType="1"/>
            </p:cNvSpPr>
            <p:nvPr/>
          </p:nvSpPr>
          <p:spPr bwMode="auto">
            <a:xfrm>
              <a:off x="3192" y="1576"/>
              <a:ext cx="96" cy="0"/>
            </a:xfrm>
            <a:prstGeom prst="line">
              <a:avLst/>
            </a:prstGeom>
            <a:noFill/>
            <a:ln w="9525">
              <a:solidFill>
                <a:schemeClr val="tx1"/>
              </a:solidFill>
              <a:round/>
              <a:headEnd/>
              <a:tailEnd/>
            </a:ln>
          </p:spPr>
          <p:txBody>
            <a:bodyPr wrap="none" anchor="ctr"/>
            <a:lstStyle/>
            <a:p>
              <a:endParaRPr lang="ko-KR" altLang="en-US"/>
            </a:p>
          </p:txBody>
        </p:sp>
        <p:sp>
          <p:nvSpPr>
            <p:cNvPr id="13330" name="Line 29"/>
            <p:cNvSpPr>
              <a:spLocks noChangeShapeType="1"/>
            </p:cNvSpPr>
            <p:nvPr/>
          </p:nvSpPr>
          <p:spPr bwMode="auto">
            <a:xfrm>
              <a:off x="3192" y="2520"/>
              <a:ext cx="96" cy="0"/>
            </a:xfrm>
            <a:prstGeom prst="line">
              <a:avLst/>
            </a:prstGeom>
            <a:noFill/>
            <a:ln w="9525">
              <a:solidFill>
                <a:schemeClr val="tx1"/>
              </a:solidFill>
              <a:round/>
              <a:headEnd/>
              <a:tailEnd/>
            </a:ln>
          </p:spPr>
          <p:txBody>
            <a:bodyPr wrap="none" anchor="ctr"/>
            <a:lstStyle/>
            <a:p>
              <a:endParaRPr lang="ko-KR" altLang="en-US"/>
            </a:p>
          </p:txBody>
        </p:sp>
        <p:sp>
          <p:nvSpPr>
            <p:cNvPr id="13331" name="Text Box 30"/>
            <p:cNvSpPr txBox="1">
              <a:spLocks noChangeArrowheads="1"/>
            </p:cNvSpPr>
            <p:nvPr/>
          </p:nvSpPr>
          <p:spPr bwMode="auto">
            <a:xfrm>
              <a:off x="2966" y="2412"/>
              <a:ext cx="442" cy="212"/>
            </a:xfrm>
            <a:prstGeom prst="rect">
              <a:avLst/>
            </a:prstGeom>
            <a:noFill/>
            <a:ln w="9525">
              <a:noFill/>
              <a:miter lim="800000"/>
              <a:headEnd/>
              <a:tailEnd/>
            </a:ln>
          </p:spPr>
          <p:txBody>
            <a:bodyPr>
              <a:spAutoFit/>
            </a:bodyPr>
            <a:lstStyle/>
            <a:p>
              <a:pPr>
                <a:spcBef>
                  <a:spcPct val="50000"/>
                </a:spcBef>
              </a:pPr>
              <a:r>
                <a:rPr lang="en-US" altLang="ko-KR" sz="1600">
                  <a:ea typeface="굴림" pitchFamily="50" charset="-127"/>
                </a:rPr>
                <a:t>50</a:t>
              </a:r>
              <a:endParaRPr lang="en-US" altLang="ko-KR">
                <a:ea typeface="굴림" pitchFamily="50" charset="-127"/>
              </a:endParaRPr>
            </a:p>
          </p:txBody>
        </p:sp>
        <p:sp>
          <p:nvSpPr>
            <p:cNvPr id="13332" name="Line 35"/>
            <p:cNvSpPr>
              <a:spLocks noChangeShapeType="1"/>
            </p:cNvSpPr>
            <p:nvPr/>
          </p:nvSpPr>
          <p:spPr bwMode="auto">
            <a:xfrm>
              <a:off x="3272" y="2520"/>
              <a:ext cx="96" cy="0"/>
            </a:xfrm>
            <a:prstGeom prst="line">
              <a:avLst/>
            </a:prstGeom>
            <a:noFill/>
            <a:ln w="9525">
              <a:solidFill>
                <a:schemeClr val="tx1"/>
              </a:solidFill>
              <a:prstDash val="dashDot"/>
              <a:round/>
              <a:headEnd/>
              <a:tailEnd/>
            </a:ln>
          </p:spPr>
          <p:txBody>
            <a:bodyPr wrap="none" anchor="ctr"/>
            <a:lstStyle/>
            <a:p>
              <a:endParaRPr lang="ko-KR" altLang="en-US"/>
            </a:p>
          </p:txBody>
        </p:sp>
        <p:sp>
          <p:nvSpPr>
            <p:cNvPr id="13333" name="Line 36"/>
            <p:cNvSpPr>
              <a:spLocks noChangeShapeType="1"/>
            </p:cNvSpPr>
            <p:nvPr/>
          </p:nvSpPr>
          <p:spPr bwMode="auto">
            <a:xfrm>
              <a:off x="3368" y="2528"/>
              <a:ext cx="0" cy="912"/>
            </a:xfrm>
            <a:prstGeom prst="line">
              <a:avLst/>
            </a:prstGeom>
            <a:noFill/>
            <a:ln w="9525">
              <a:solidFill>
                <a:schemeClr val="tx1"/>
              </a:solidFill>
              <a:prstDash val="dashDot"/>
              <a:round/>
              <a:headEnd/>
              <a:tailEnd/>
            </a:ln>
          </p:spPr>
          <p:txBody>
            <a:bodyPr wrap="none" anchor="ctr"/>
            <a:lstStyle/>
            <a:p>
              <a:endParaRPr lang="ko-KR" altLang="en-US"/>
            </a:p>
          </p:txBody>
        </p:sp>
        <p:sp>
          <p:nvSpPr>
            <p:cNvPr id="13334" name="Rectangle 38"/>
            <p:cNvSpPr>
              <a:spLocks noChangeArrowheads="1"/>
            </p:cNvSpPr>
            <p:nvPr/>
          </p:nvSpPr>
          <p:spPr bwMode="auto">
            <a:xfrm>
              <a:off x="3216" y="3439"/>
              <a:ext cx="294" cy="212"/>
            </a:xfrm>
            <a:prstGeom prst="rect">
              <a:avLst/>
            </a:prstGeom>
            <a:noFill/>
            <a:ln w="9525">
              <a:noFill/>
              <a:miter lim="800000"/>
              <a:headEnd/>
              <a:tailEnd/>
            </a:ln>
          </p:spPr>
          <p:txBody>
            <a:bodyPr wrap="none">
              <a:spAutoFit/>
            </a:bodyPr>
            <a:lstStyle/>
            <a:p>
              <a:r>
                <a:rPr lang="en-US" altLang="ko-KR" sz="1600">
                  <a:ea typeface="굴림" pitchFamily="50" charset="-127"/>
                </a:rPr>
                <a:t>2.8</a:t>
              </a:r>
            </a:p>
          </p:txBody>
        </p:sp>
      </p:grpSp>
      <p:sp>
        <p:nvSpPr>
          <p:cNvPr id="24" name="TextBox 23"/>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Oxygen Binding Curve for Myoglobin</a:t>
            </a:r>
            <a:endParaRPr lang="en-US" sz="3200" b="1" dirty="0">
              <a:solidFill>
                <a:srgbClr val="B533BF"/>
              </a:solidFill>
            </a:endParaRPr>
          </a:p>
        </p:txBody>
      </p:sp>
    </p:spTree>
    <p:extLst>
      <p:ext uri="{BB962C8B-B14F-4D97-AF65-F5344CB8AC3E}">
        <p14:creationId xmlns:p14="http://schemas.microsoft.com/office/powerpoint/2010/main" val="2307058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76121" y="922338"/>
            <a:ext cx="8610679" cy="2278062"/>
          </a:xfrm>
        </p:spPr>
        <p:txBody>
          <a:bodyPr>
            <a:normAutofit/>
          </a:bodyPr>
          <a:lstStyle/>
          <a:p>
            <a:pPr>
              <a:lnSpc>
                <a:spcPct val="90000"/>
              </a:lnSpc>
              <a:buFont typeface="Wingdings" panose="05000000000000000000" pitchFamily="2" charset="2"/>
              <a:buChar char="q"/>
            </a:pPr>
            <a:r>
              <a:rPr lang="en-IN" altLang="ko-KR" sz="2000" b="1" dirty="0">
                <a:solidFill>
                  <a:srgbClr val="87319F"/>
                </a:solidFill>
                <a:ea typeface="굴림" pitchFamily="50" charset="-127"/>
              </a:rPr>
              <a:t>Oxygen binding changes the Mb conformation </a:t>
            </a:r>
          </a:p>
          <a:p>
            <a:pPr>
              <a:lnSpc>
                <a:spcPct val="90000"/>
              </a:lnSpc>
              <a:buFont typeface="Wingdings" panose="05000000000000000000" pitchFamily="2" charset="2"/>
              <a:buChar char="q"/>
            </a:pPr>
            <a:r>
              <a:rPr lang="en-IN" altLang="ko-KR" sz="2000" b="1" dirty="0">
                <a:solidFill>
                  <a:srgbClr val="87319F"/>
                </a:solidFill>
                <a:ea typeface="굴림" pitchFamily="50" charset="-127"/>
              </a:rPr>
              <a:t>Without oxygen bound, Fe is out of </a:t>
            </a:r>
            <a:r>
              <a:rPr lang="en-IN" altLang="ko-KR" sz="2000" b="1" dirty="0" err="1">
                <a:solidFill>
                  <a:srgbClr val="87319F"/>
                </a:solidFill>
                <a:ea typeface="굴림" pitchFamily="50" charset="-127"/>
              </a:rPr>
              <a:t>heme</a:t>
            </a:r>
            <a:r>
              <a:rPr lang="en-IN" altLang="ko-KR" sz="2000" b="1" dirty="0">
                <a:solidFill>
                  <a:srgbClr val="87319F"/>
                </a:solidFill>
                <a:ea typeface="굴림" pitchFamily="50" charset="-127"/>
              </a:rPr>
              <a:t> plane </a:t>
            </a:r>
          </a:p>
          <a:p>
            <a:pPr>
              <a:lnSpc>
                <a:spcPct val="90000"/>
              </a:lnSpc>
              <a:buFont typeface="Wingdings" panose="05000000000000000000" pitchFamily="2" charset="2"/>
              <a:buChar char="q"/>
            </a:pPr>
            <a:r>
              <a:rPr lang="en-IN" altLang="ko-KR" sz="2000" b="1" dirty="0">
                <a:solidFill>
                  <a:srgbClr val="87319F"/>
                </a:solidFill>
                <a:ea typeface="굴림" pitchFamily="50" charset="-127"/>
              </a:rPr>
              <a:t>Oxygen binding pulls the Fe into the </a:t>
            </a:r>
            <a:r>
              <a:rPr lang="en-IN" altLang="ko-KR" sz="2000" b="1" dirty="0" err="1">
                <a:solidFill>
                  <a:srgbClr val="87319F"/>
                </a:solidFill>
                <a:ea typeface="굴림" pitchFamily="50" charset="-127"/>
              </a:rPr>
              <a:t>heme</a:t>
            </a:r>
            <a:r>
              <a:rPr lang="en-IN" altLang="ko-KR" sz="2000" b="1" dirty="0">
                <a:solidFill>
                  <a:srgbClr val="87319F"/>
                </a:solidFill>
                <a:ea typeface="굴림" pitchFamily="50" charset="-127"/>
              </a:rPr>
              <a:t> </a:t>
            </a:r>
            <a:r>
              <a:rPr lang="en-IN" altLang="ko-KR" sz="2000" b="1" dirty="0" smtClean="0">
                <a:solidFill>
                  <a:srgbClr val="87319F"/>
                </a:solidFill>
                <a:ea typeface="굴림" pitchFamily="50" charset="-127"/>
              </a:rPr>
              <a:t>plane</a:t>
            </a:r>
          </a:p>
          <a:p>
            <a:pPr>
              <a:lnSpc>
                <a:spcPct val="90000"/>
              </a:lnSpc>
              <a:buFont typeface="Wingdings" panose="05000000000000000000" pitchFamily="2" charset="2"/>
              <a:buChar char="q"/>
            </a:pPr>
            <a:r>
              <a:rPr lang="en-US" altLang="ko-KR" sz="2000" b="1" dirty="0">
                <a:solidFill>
                  <a:srgbClr val="87319F"/>
                </a:solidFill>
                <a:ea typeface="굴림" pitchFamily="50" charset="-127"/>
              </a:rPr>
              <a:t>O</a:t>
            </a:r>
            <a:r>
              <a:rPr lang="en-US" altLang="ko-KR" sz="2000" b="1" baseline="-25000" dirty="0">
                <a:solidFill>
                  <a:srgbClr val="87319F"/>
                </a:solidFill>
                <a:ea typeface="굴림" pitchFamily="50" charset="-127"/>
              </a:rPr>
              <a:t>2</a:t>
            </a:r>
            <a:r>
              <a:rPr lang="en-US" altLang="ko-KR" sz="2000" b="1" dirty="0">
                <a:solidFill>
                  <a:srgbClr val="87319F"/>
                </a:solidFill>
                <a:ea typeface="굴림" pitchFamily="50" charset="-127"/>
              </a:rPr>
              <a:t> binds to only available coordination site on iron atom</a:t>
            </a:r>
            <a:r>
              <a:rPr lang="en-US" altLang="ko-KR" sz="2000" b="1" dirty="0" smtClean="0">
                <a:solidFill>
                  <a:srgbClr val="87319F"/>
                </a:solidFill>
                <a:ea typeface="굴림" pitchFamily="50" charset="-127"/>
              </a:rPr>
              <a:t>.</a:t>
            </a:r>
            <a:r>
              <a:rPr lang="en-IN" altLang="ko-KR" sz="2000" b="1" dirty="0" smtClean="0">
                <a:solidFill>
                  <a:srgbClr val="87319F"/>
                </a:solidFill>
                <a:ea typeface="굴림" pitchFamily="50" charset="-127"/>
              </a:rPr>
              <a:t> </a:t>
            </a:r>
            <a:endParaRPr lang="en-IN" altLang="ko-KR" sz="2000" b="1" dirty="0">
              <a:solidFill>
                <a:srgbClr val="87319F"/>
              </a:solidFill>
              <a:ea typeface="굴림" pitchFamily="50" charset="-127"/>
            </a:endParaRPr>
          </a:p>
          <a:p>
            <a:pPr>
              <a:lnSpc>
                <a:spcPct val="90000"/>
              </a:lnSpc>
              <a:buFont typeface="Wingdings" panose="05000000000000000000" pitchFamily="2" charset="2"/>
              <a:buChar char="q"/>
            </a:pPr>
            <a:r>
              <a:rPr lang="en-IN" altLang="ko-KR" sz="2000" b="1" dirty="0">
                <a:solidFill>
                  <a:srgbClr val="87319F"/>
                </a:solidFill>
                <a:ea typeface="굴림" pitchFamily="50" charset="-127"/>
              </a:rPr>
              <a:t>Fe pulls its His F8 ligand along with it </a:t>
            </a:r>
          </a:p>
          <a:p>
            <a:pPr>
              <a:lnSpc>
                <a:spcPct val="90000"/>
              </a:lnSpc>
              <a:buFont typeface="Wingdings" panose="05000000000000000000" pitchFamily="2" charset="2"/>
              <a:buChar char="q"/>
            </a:pPr>
            <a:r>
              <a:rPr lang="en-IN" altLang="ko-KR" sz="2000" b="1" i="1" dirty="0" smtClean="0">
                <a:solidFill>
                  <a:srgbClr val="3232E6"/>
                </a:solidFill>
                <a:ea typeface="굴림" pitchFamily="50" charset="-127"/>
              </a:rPr>
              <a:t>This </a:t>
            </a:r>
            <a:r>
              <a:rPr lang="en-IN" altLang="ko-KR" sz="2000" b="1" i="1" dirty="0">
                <a:solidFill>
                  <a:srgbClr val="3232E6"/>
                </a:solidFill>
                <a:ea typeface="굴림" pitchFamily="50" charset="-127"/>
              </a:rPr>
              <a:t>change means little to Mb, but lots to </a:t>
            </a:r>
            <a:r>
              <a:rPr lang="en-IN" altLang="ko-KR" sz="2000" b="1" i="1" dirty="0" err="1">
                <a:solidFill>
                  <a:srgbClr val="3232E6"/>
                </a:solidFill>
                <a:ea typeface="굴림" pitchFamily="50" charset="-127"/>
              </a:rPr>
              <a:t>Hb</a:t>
            </a:r>
            <a:r>
              <a:rPr lang="en-IN" altLang="ko-KR" sz="2000" b="1" i="1" dirty="0" smtClean="0">
                <a:solidFill>
                  <a:srgbClr val="3232E6"/>
                </a:solidFill>
                <a:ea typeface="굴림" pitchFamily="50" charset="-127"/>
              </a:rPr>
              <a:t>!</a:t>
            </a:r>
            <a:endParaRPr lang="en-IN" altLang="ko-KR" sz="2000" b="1" i="1" dirty="0">
              <a:solidFill>
                <a:srgbClr val="3232E6"/>
              </a:solidFill>
              <a:ea typeface="굴림" pitchFamily="50" charset="-127"/>
            </a:endParaRPr>
          </a:p>
        </p:txBody>
      </p:sp>
      <p:sp>
        <p:nvSpPr>
          <p:cNvPr id="9" name="TextBox 8"/>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Structural Changes in Myoglobin Upon O</a:t>
            </a:r>
            <a:r>
              <a:rPr lang="en-IN" sz="3200" b="1" baseline="-25000" dirty="0" smtClean="0">
                <a:solidFill>
                  <a:srgbClr val="B533BF"/>
                </a:solidFill>
              </a:rPr>
              <a:t>2</a:t>
            </a:r>
            <a:r>
              <a:rPr lang="en-IN" sz="3200" b="1" dirty="0" smtClean="0">
                <a:solidFill>
                  <a:srgbClr val="B533BF"/>
                </a:solidFill>
              </a:rPr>
              <a:t> Binding</a:t>
            </a:r>
            <a:endParaRPr lang="en-US" sz="3200" b="1" dirty="0">
              <a:solidFill>
                <a:srgbClr val="B533BF"/>
              </a:solidFill>
            </a:endParaRPr>
          </a:p>
        </p:txBody>
      </p:sp>
      <p:pic>
        <p:nvPicPr>
          <p:cNvPr id="81924" name="Picture 4" descr="https://chem.libretexts.org/@api/deki/files/50601/cb5cc187d5f3c957e984d6c0d6feb91b.jpg?revis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23" y="3255327"/>
            <a:ext cx="8943311" cy="352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924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Box 8"/>
          <p:cNvSpPr txBox="1">
            <a:spLocks noChangeArrowheads="1"/>
          </p:cNvSpPr>
          <p:nvPr/>
        </p:nvSpPr>
        <p:spPr bwMode="auto">
          <a:xfrm>
            <a:off x="-119063" y="1338263"/>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MS PGothic" pitchFamily="34" charset="-128"/>
              </a:defRPr>
            </a:lvl1pPr>
            <a:lvl2pPr marL="37931725" indent="-37474525">
              <a:defRPr>
                <a:solidFill>
                  <a:schemeClr val="tx1"/>
                </a:solidFill>
                <a:latin typeface="Calibri" pitchFamily="34" charset="0"/>
                <a:ea typeface="MS PGothic" pitchFamily="34" charset="-128"/>
              </a:defRPr>
            </a:lvl2pPr>
            <a:lvl3pPr>
              <a:defRPr>
                <a:solidFill>
                  <a:schemeClr val="tx1"/>
                </a:solidFill>
                <a:latin typeface="Calibri" pitchFamily="34" charset="0"/>
                <a:ea typeface="MS PGothic" pitchFamily="34" charset="-128"/>
              </a:defRPr>
            </a:lvl3pPr>
            <a:lvl4pPr>
              <a:defRPr>
                <a:solidFill>
                  <a:schemeClr val="tx1"/>
                </a:solidFill>
                <a:latin typeface="Calibri" pitchFamily="34" charset="0"/>
                <a:ea typeface="MS PGothic" pitchFamily="34" charset="-128"/>
              </a:defRPr>
            </a:lvl4pPr>
            <a:lvl5pPr>
              <a:defRPr>
                <a:solidFill>
                  <a:schemeClr val="tx1"/>
                </a:solidFill>
                <a:latin typeface="Calibri" pitchFamily="34" charset="0"/>
                <a:ea typeface="MS PGothic" pitchFamily="34" charset="-128"/>
              </a:defRPr>
            </a:lvl5pPr>
            <a:lvl6pPr marL="457200" fontAlgn="base">
              <a:spcBef>
                <a:spcPct val="0"/>
              </a:spcBef>
              <a:spcAft>
                <a:spcPct val="0"/>
              </a:spcAft>
              <a:defRPr>
                <a:solidFill>
                  <a:schemeClr val="tx1"/>
                </a:solidFill>
                <a:latin typeface="Calibri" pitchFamily="34" charset="0"/>
                <a:ea typeface="MS PGothic" pitchFamily="34" charset="-128"/>
              </a:defRPr>
            </a:lvl6pPr>
            <a:lvl7pPr marL="914400" fontAlgn="base">
              <a:spcBef>
                <a:spcPct val="0"/>
              </a:spcBef>
              <a:spcAft>
                <a:spcPct val="0"/>
              </a:spcAft>
              <a:defRPr>
                <a:solidFill>
                  <a:schemeClr val="tx1"/>
                </a:solidFill>
                <a:latin typeface="Calibri" pitchFamily="34" charset="0"/>
                <a:ea typeface="MS PGothic" pitchFamily="34" charset="-128"/>
              </a:defRPr>
            </a:lvl7pPr>
            <a:lvl8pPr marL="1371600" fontAlgn="base">
              <a:spcBef>
                <a:spcPct val="0"/>
              </a:spcBef>
              <a:spcAft>
                <a:spcPct val="0"/>
              </a:spcAft>
              <a:defRPr>
                <a:solidFill>
                  <a:schemeClr val="tx1"/>
                </a:solidFill>
                <a:latin typeface="Calibri" pitchFamily="34" charset="0"/>
                <a:ea typeface="MS PGothic" pitchFamily="34" charset="-128"/>
              </a:defRPr>
            </a:lvl8pPr>
            <a:lvl9pPr marL="1828800" fontAlgn="base">
              <a:spcBef>
                <a:spcPct val="0"/>
              </a:spcBef>
              <a:spcAft>
                <a:spcPct val="0"/>
              </a:spcAft>
              <a:defRPr>
                <a:solidFill>
                  <a:schemeClr val="tx1"/>
                </a:solidFill>
                <a:latin typeface="Calibri" pitchFamily="34" charset="0"/>
                <a:ea typeface="MS PGothic" pitchFamily="34" charset="-128"/>
              </a:defRPr>
            </a:lvl9pPr>
          </a:lstStyle>
          <a:p>
            <a:endParaRPr lang="en-US" altLang="en-US"/>
          </a:p>
        </p:txBody>
      </p:sp>
      <p:pic>
        <p:nvPicPr>
          <p:cNvPr id="14340" name="Picture 2" descr="figure 3-23"/>
          <p:cNvPicPr>
            <a:picLocks noChangeAspect="1" noChangeArrowheads="1"/>
          </p:cNvPicPr>
          <p:nvPr/>
        </p:nvPicPr>
        <p:blipFill rotWithShape="1">
          <a:blip r:embed="rId2">
            <a:extLst>
              <a:ext uri="{28A0092B-C50C-407E-A947-70E740481C1C}">
                <a14:useLocalDpi xmlns:a14="http://schemas.microsoft.com/office/drawing/2010/main" val="0"/>
              </a:ext>
            </a:extLst>
          </a:blip>
          <a:srcRect b="10181"/>
          <a:stretch/>
        </p:blipFill>
        <p:spPr bwMode="auto">
          <a:xfrm>
            <a:off x="300038" y="1825626"/>
            <a:ext cx="8531225" cy="437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6"/>
          <p:cNvGrpSpPr>
            <a:grpSpLocks/>
          </p:cNvGrpSpPr>
          <p:nvPr/>
        </p:nvGrpSpPr>
        <p:grpSpPr bwMode="auto">
          <a:xfrm>
            <a:off x="3548063" y="1219200"/>
            <a:ext cx="4376737" cy="4433888"/>
            <a:chOff x="3547529" y="1219200"/>
            <a:chExt cx="4377261" cy="4433337"/>
          </a:xfrm>
        </p:grpSpPr>
        <p:sp>
          <p:nvSpPr>
            <p:cNvPr id="12" name="Oval 11"/>
            <p:cNvSpPr>
              <a:spLocks noChangeArrowheads="1"/>
            </p:cNvSpPr>
            <p:nvPr/>
          </p:nvSpPr>
          <p:spPr bwMode="auto">
            <a:xfrm>
              <a:off x="3547529" y="4420637"/>
              <a:ext cx="1041400" cy="1231899"/>
            </a:xfrm>
            <a:prstGeom prst="ellipse">
              <a:avLst/>
            </a:prstGeom>
            <a:noFill/>
            <a:ln w="50800">
              <a:solidFill>
                <a:srgbClr val="008000"/>
              </a:solidFill>
              <a:round/>
              <a:headEnd/>
              <a:tailEnd/>
            </a:ln>
            <a:effectLst>
              <a:outerShdw blurRad="40005" dist="22987" dir="5400000" algn="tl"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3" name="Oval 12"/>
            <p:cNvSpPr>
              <a:spLocks noChangeArrowheads="1"/>
            </p:cNvSpPr>
            <p:nvPr/>
          </p:nvSpPr>
          <p:spPr bwMode="auto">
            <a:xfrm>
              <a:off x="6316128" y="4831271"/>
              <a:ext cx="872067" cy="821266"/>
            </a:xfrm>
            <a:prstGeom prst="ellipse">
              <a:avLst/>
            </a:prstGeom>
            <a:noFill/>
            <a:ln w="50800">
              <a:solidFill>
                <a:srgbClr val="008000"/>
              </a:solidFill>
              <a:round/>
              <a:headEnd/>
              <a:tailEnd/>
            </a:ln>
            <a:effectLst>
              <a:outerShdw blurRad="40005" dist="22987" dir="5400000" algn="tl"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4" name="Oval 13"/>
            <p:cNvSpPr>
              <a:spLocks noChangeArrowheads="1"/>
            </p:cNvSpPr>
            <p:nvPr/>
          </p:nvSpPr>
          <p:spPr bwMode="auto">
            <a:xfrm>
              <a:off x="7052723" y="2748466"/>
              <a:ext cx="872067" cy="821266"/>
            </a:xfrm>
            <a:prstGeom prst="ellipse">
              <a:avLst/>
            </a:prstGeom>
            <a:noFill/>
            <a:ln w="50800">
              <a:solidFill>
                <a:srgbClr val="008000"/>
              </a:solidFill>
              <a:round/>
              <a:headEnd/>
              <a:tailEnd/>
            </a:ln>
            <a:effectLst>
              <a:outerShdw blurRad="40005" dist="22987" dir="5400000" algn="tl"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mn-lt"/>
                <a:ea typeface="+mn-ea"/>
              </a:endParaRPr>
            </a:p>
          </p:txBody>
        </p:sp>
        <p:pic>
          <p:nvPicPr>
            <p:cNvPr id="14345" name="Picture 14" descr="578px-Haem-B-3D-vdW.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219200"/>
              <a:ext cx="1744134" cy="18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a:cxnSpLocks noChangeShapeType="1"/>
              <a:endCxn id="12" idx="0"/>
            </p:cNvCxnSpPr>
            <p:nvPr/>
          </p:nvCxnSpPr>
          <p:spPr bwMode="auto">
            <a:xfrm rot="5400000">
              <a:off x="3881500" y="3213670"/>
              <a:ext cx="1393696" cy="1020238"/>
            </a:xfrm>
            <a:prstGeom prst="straightConnector1">
              <a:avLst/>
            </a:prstGeom>
            <a:noFill/>
            <a:ln w="50800">
              <a:solidFill>
                <a:srgbClr val="008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Arrow Connector 17"/>
            <p:cNvCxnSpPr>
              <a:cxnSpLocks noChangeShapeType="1"/>
              <a:endCxn id="13" idx="1"/>
            </p:cNvCxnSpPr>
            <p:nvPr/>
          </p:nvCxnSpPr>
          <p:spPr bwMode="auto">
            <a:xfrm rot="16200000" flipH="1">
              <a:off x="4803851" y="3311555"/>
              <a:ext cx="1924604" cy="1355372"/>
            </a:xfrm>
            <a:prstGeom prst="straightConnector1">
              <a:avLst/>
            </a:prstGeom>
            <a:noFill/>
            <a:ln w="50800">
              <a:solidFill>
                <a:srgbClr val="008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Arrow Connector 20"/>
            <p:cNvCxnSpPr>
              <a:cxnSpLocks noChangeShapeType="1"/>
              <a:endCxn id="14" idx="2"/>
            </p:cNvCxnSpPr>
            <p:nvPr/>
          </p:nvCxnSpPr>
          <p:spPr bwMode="auto">
            <a:xfrm>
              <a:off x="5088467" y="3026939"/>
              <a:ext cx="1964256" cy="132160"/>
            </a:xfrm>
            <a:prstGeom prst="straightConnector1">
              <a:avLst/>
            </a:prstGeom>
            <a:noFill/>
            <a:ln w="50800">
              <a:solidFill>
                <a:srgbClr val="008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5" name="TextBox 14"/>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Oxygen Transport</a:t>
            </a:r>
            <a:endParaRPr lang="en-US" sz="3200" b="1" dirty="0">
              <a:solidFill>
                <a:srgbClr val="B533BF"/>
              </a:solidFill>
            </a:endParaRPr>
          </a:p>
        </p:txBody>
      </p:sp>
    </p:spTree>
    <p:extLst>
      <p:ext uri="{BB962C8B-B14F-4D97-AF65-F5344CB8AC3E}">
        <p14:creationId xmlns:p14="http://schemas.microsoft.com/office/powerpoint/2010/main" val="3416440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464315" y="6396335"/>
            <a:ext cx="8215370" cy="461665"/>
          </a:xfrm>
          <a:prstGeom prst="rect">
            <a:avLst/>
          </a:prstGeom>
          <a:noFill/>
          <a:ln w="9525">
            <a:noFill/>
            <a:miter lim="800000"/>
            <a:headEnd/>
            <a:tailEnd/>
          </a:ln>
        </p:spPr>
        <p:txBody>
          <a:bodyPr wrap="square">
            <a:spAutoFit/>
          </a:bodyPr>
          <a:lstStyle/>
          <a:p>
            <a:pPr algn="ctr"/>
            <a:r>
              <a:rPr lang="en-US" altLang="ko-KR" dirty="0">
                <a:latin typeface="Times New Roman" pitchFamily="18" charset="0"/>
                <a:ea typeface="굴림" pitchFamily="50" charset="-127"/>
              </a:rPr>
              <a:t>Two </a:t>
            </a:r>
            <a:r>
              <a:rPr lang="el-GR" altLang="ko-KR" dirty="0" smtClean="0">
                <a:latin typeface="Times New Roman" pitchFamily="18" charset="0"/>
                <a:ea typeface="굴림" pitchFamily="50" charset="-127"/>
              </a:rPr>
              <a:t>α</a:t>
            </a:r>
            <a:r>
              <a:rPr lang="en-US" altLang="ko-KR" dirty="0" smtClean="0">
                <a:latin typeface="Times New Roman" pitchFamily="18" charset="0"/>
                <a:ea typeface="굴림" pitchFamily="50" charset="-127"/>
              </a:rPr>
              <a:t> (141 AA/</a:t>
            </a:r>
            <a:r>
              <a:rPr lang="el-GR" altLang="ko-KR" dirty="0" smtClean="0">
                <a:latin typeface="Times New Roman" pitchFamily="18" charset="0"/>
                <a:ea typeface="굴림" pitchFamily="50" charset="-127"/>
              </a:rPr>
              <a:t> α</a:t>
            </a:r>
            <a:r>
              <a:rPr lang="en-US" altLang="ko-KR" dirty="0" smtClean="0">
                <a:latin typeface="Times New Roman" pitchFamily="18" charset="0"/>
                <a:ea typeface="굴림" pitchFamily="50" charset="-127"/>
              </a:rPr>
              <a:t>)subunits </a:t>
            </a:r>
            <a:r>
              <a:rPr lang="en-US" altLang="ko-KR" dirty="0">
                <a:latin typeface="Times New Roman" pitchFamily="18" charset="0"/>
                <a:ea typeface="굴림" pitchFamily="50" charset="-127"/>
              </a:rPr>
              <a:t>and two </a:t>
            </a:r>
            <a:r>
              <a:rPr lang="el-GR" altLang="ko-KR" dirty="0" smtClean="0">
                <a:latin typeface="Times New Roman" pitchFamily="18" charset="0"/>
                <a:ea typeface="굴림" pitchFamily="50" charset="-127"/>
              </a:rPr>
              <a:t>β</a:t>
            </a:r>
            <a:r>
              <a:rPr lang="en-US" altLang="ko-KR" dirty="0" smtClean="0">
                <a:latin typeface="Times New Roman" pitchFamily="18" charset="0"/>
                <a:ea typeface="굴림" pitchFamily="50" charset="-127"/>
              </a:rPr>
              <a:t> (146 AA/</a:t>
            </a:r>
            <a:r>
              <a:rPr lang="el-GR" altLang="ko-KR" dirty="0" smtClean="0">
                <a:latin typeface="Times New Roman" pitchFamily="18" charset="0"/>
                <a:ea typeface="굴림" pitchFamily="50" charset="-127"/>
              </a:rPr>
              <a:t> β</a:t>
            </a:r>
            <a:r>
              <a:rPr lang="en-US" altLang="ko-KR" dirty="0" smtClean="0">
                <a:latin typeface="Times New Roman" pitchFamily="18" charset="0"/>
                <a:ea typeface="굴림" pitchFamily="50" charset="-127"/>
              </a:rPr>
              <a:t>)subunits</a:t>
            </a:r>
          </a:p>
        </p:txBody>
      </p:sp>
      <p:sp>
        <p:nvSpPr>
          <p:cNvPr id="6" name="직사각형 5"/>
          <p:cNvSpPr/>
          <p:nvPr/>
        </p:nvSpPr>
        <p:spPr>
          <a:xfrm>
            <a:off x="-285784" y="2786058"/>
            <a:ext cx="2193228" cy="769441"/>
          </a:xfrm>
          <a:prstGeom prst="rect">
            <a:avLst/>
          </a:prstGeom>
        </p:spPr>
        <p:txBody>
          <a:bodyPr wrap="square" lIns="36000" rIns="36000">
            <a:spAutoFit/>
          </a:bodyPr>
          <a:lstStyle/>
          <a:p>
            <a:pPr lvl="2" eaLnBrk="1" hangingPunct="1"/>
            <a:r>
              <a:rPr lang="en-US" altLang="ko-KR" sz="4400" dirty="0" smtClean="0">
                <a:latin typeface="Symbol" pitchFamily="18" charset="2"/>
                <a:ea typeface="굴림" pitchFamily="50" charset="-127"/>
              </a:rPr>
              <a:t>a</a:t>
            </a:r>
            <a:r>
              <a:rPr lang="en-US" altLang="ko-KR" sz="4400" baseline="-25000" dirty="0" smtClean="0">
                <a:ea typeface="굴림" pitchFamily="50" charset="-127"/>
              </a:rPr>
              <a:t>2</a:t>
            </a:r>
            <a:r>
              <a:rPr lang="en-US" altLang="ko-KR" sz="4400" dirty="0" smtClean="0">
                <a:latin typeface="Symbol" pitchFamily="18" charset="2"/>
                <a:ea typeface="굴림" pitchFamily="50" charset="-127"/>
              </a:rPr>
              <a:t>b</a:t>
            </a:r>
            <a:r>
              <a:rPr lang="en-US" altLang="ko-KR" sz="4400" baseline="-25000" dirty="0" smtClean="0">
                <a:ea typeface="굴림" pitchFamily="50" charset="-127"/>
              </a:rPr>
              <a:t>2</a:t>
            </a:r>
          </a:p>
        </p:txBody>
      </p:sp>
      <p:pic>
        <p:nvPicPr>
          <p:cNvPr id="7" name="Picture 7" descr="c:\WINDOWS\Desktop\mckee\chapt05\art_library\color_art_library\05_31.jpg"/>
          <p:cNvPicPr>
            <a:picLocks noChangeAspect="1" noChangeArrowheads="1"/>
          </p:cNvPicPr>
          <p:nvPr/>
        </p:nvPicPr>
        <p:blipFill rotWithShape="1">
          <a:blip r:embed="rId2"/>
          <a:srcRect t="1648"/>
          <a:stretch/>
        </p:blipFill>
        <p:spPr>
          <a:xfrm>
            <a:off x="2133600" y="1219200"/>
            <a:ext cx="5214974" cy="4840361"/>
          </a:xfrm>
          <a:prstGeom prst="rect">
            <a:avLst/>
          </a:prstGeom>
          <a:noFill/>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Quaternary Structure</a:t>
            </a:r>
            <a:endParaRPr lang="en-US" sz="3200" b="1" dirty="0">
              <a:solidFill>
                <a:srgbClr val="B533BF"/>
              </a:solidFill>
            </a:endParaRPr>
          </a:p>
        </p:txBody>
      </p:sp>
    </p:spTree>
    <p:extLst>
      <p:ext uri="{BB962C8B-B14F-4D97-AF65-F5344CB8AC3E}">
        <p14:creationId xmlns:p14="http://schemas.microsoft.com/office/powerpoint/2010/main" val="3375107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igure 7-07"/>
          <p:cNvPicPr>
            <a:picLocks noChangeAspect="1" noChangeArrowheads="1"/>
          </p:cNvPicPr>
          <p:nvPr/>
        </p:nvPicPr>
        <p:blipFill rotWithShape="1">
          <a:blip r:embed="rId2" cstate="print"/>
          <a:srcRect b="7921"/>
          <a:stretch/>
        </p:blipFill>
        <p:spPr bwMode="auto">
          <a:xfrm>
            <a:off x="2098158" y="1981200"/>
            <a:ext cx="5426075" cy="4748187"/>
          </a:xfrm>
          <a:prstGeom prst="rect">
            <a:avLst/>
          </a:prstGeom>
          <a:noFill/>
          <a:ln w="9525">
            <a:noFill/>
            <a:miter lim="800000"/>
            <a:headEnd/>
            <a:tailEnd/>
          </a:ln>
        </p:spPr>
      </p:pic>
      <p:sp>
        <p:nvSpPr>
          <p:cNvPr id="10" name="TextBox 9"/>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Oxygen Binding Curve for </a:t>
            </a:r>
            <a:r>
              <a:rPr lang="en-IN" sz="3200" b="1" dirty="0" err="1" smtClean="0">
                <a:solidFill>
                  <a:srgbClr val="B533BF"/>
                </a:solidFill>
              </a:rPr>
              <a:t>Hemoglobin</a:t>
            </a:r>
            <a:endParaRPr lang="en-US" sz="3200" b="1" dirty="0">
              <a:solidFill>
                <a:srgbClr val="B533BF"/>
              </a:solidFill>
            </a:endParaRPr>
          </a:p>
        </p:txBody>
      </p:sp>
      <p:sp>
        <p:nvSpPr>
          <p:cNvPr id="11" name="Rectangle 5"/>
          <p:cNvSpPr txBox="1">
            <a:spLocks noChangeArrowheads="1"/>
          </p:cNvSpPr>
          <p:nvPr/>
        </p:nvSpPr>
        <p:spPr>
          <a:xfrm>
            <a:off x="304800" y="914400"/>
            <a:ext cx="8556678" cy="1828800"/>
          </a:xfrm>
          <a:prstGeom prst="rect">
            <a:avLst/>
          </a:prstGeom>
          <a:no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2000" b="1" dirty="0" smtClean="0">
                <a:solidFill>
                  <a:srgbClr val="87319F"/>
                </a:solidFill>
              </a:rPr>
              <a:t>Unlike Mb, </a:t>
            </a:r>
            <a:r>
              <a:rPr lang="en-US" altLang="en-US" sz="2000" b="1" dirty="0" err="1" smtClean="0">
                <a:solidFill>
                  <a:srgbClr val="87319F"/>
                </a:solidFill>
              </a:rPr>
              <a:t>Hb</a:t>
            </a:r>
            <a:r>
              <a:rPr lang="en-US" altLang="en-US" sz="2000" b="1" dirty="0" smtClean="0">
                <a:solidFill>
                  <a:srgbClr val="87319F"/>
                </a:solidFill>
              </a:rPr>
              <a:t> displays a sigmoidal binding curve.</a:t>
            </a:r>
          </a:p>
          <a:p>
            <a:pPr>
              <a:buFont typeface="Wingdings" panose="05000000000000000000" pitchFamily="2" charset="2"/>
              <a:buChar char="q"/>
            </a:pPr>
            <a:r>
              <a:rPr lang="en-US" altLang="en-US" sz="2000" b="1" dirty="0" smtClean="0">
                <a:solidFill>
                  <a:srgbClr val="87319F"/>
                </a:solidFill>
              </a:rPr>
              <a:t>Among other things, the curve indicates that the affinity of </a:t>
            </a:r>
            <a:r>
              <a:rPr lang="en-US" altLang="en-US" sz="2000" b="1" dirty="0" err="1" smtClean="0">
                <a:solidFill>
                  <a:srgbClr val="87319F"/>
                </a:solidFill>
              </a:rPr>
              <a:t>Hb</a:t>
            </a:r>
            <a:r>
              <a:rPr lang="en-US" altLang="en-US" sz="2000" b="1" dirty="0" smtClean="0">
                <a:solidFill>
                  <a:srgbClr val="87319F"/>
                </a:solidFill>
              </a:rPr>
              <a:t> for oxygen is lower than that of Mb!</a:t>
            </a:r>
            <a:endParaRPr lang="en-US" altLang="en-US" sz="2000" b="1" dirty="0">
              <a:solidFill>
                <a:srgbClr val="87319F"/>
              </a:solidFill>
            </a:endParaRPr>
          </a:p>
        </p:txBody>
      </p:sp>
    </p:spTree>
    <p:extLst>
      <p:ext uri="{BB962C8B-B14F-4D97-AF65-F5344CB8AC3E}">
        <p14:creationId xmlns:p14="http://schemas.microsoft.com/office/powerpoint/2010/main" val="181221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ou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ox(out)">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A15_22"/>
          <p:cNvPicPr>
            <a:picLocks noChangeAspect="1" noChangeArrowheads="1"/>
          </p:cNvPicPr>
          <p:nvPr/>
        </p:nvPicPr>
        <p:blipFill rotWithShape="1">
          <a:blip r:embed="rId2">
            <a:extLst>
              <a:ext uri="{28A0092B-C50C-407E-A947-70E740481C1C}">
                <a14:useLocalDpi xmlns:a14="http://schemas.microsoft.com/office/drawing/2010/main" val="0"/>
              </a:ext>
            </a:extLst>
          </a:blip>
          <a:srcRect t="17442" b="7593"/>
          <a:stretch/>
        </p:blipFill>
        <p:spPr bwMode="auto">
          <a:xfrm>
            <a:off x="1181100" y="2774936"/>
            <a:ext cx="7048500" cy="40830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txBox="1">
            <a:spLocks noChangeArrowheads="1"/>
          </p:cNvSpPr>
          <p:nvPr/>
        </p:nvSpPr>
        <p:spPr>
          <a:xfrm>
            <a:off x="304800" y="914400"/>
            <a:ext cx="8556678" cy="1828800"/>
          </a:xfrm>
          <a:prstGeom prst="rect">
            <a:avLst/>
          </a:prstGeom>
          <a:no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2000" b="1" dirty="0" err="1" smtClean="0">
                <a:solidFill>
                  <a:srgbClr val="87319F"/>
                </a:solidFill>
              </a:rPr>
              <a:t>Hb</a:t>
            </a:r>
            <a:r>
              <a:rPr lang="en-US" altLang="en-US" sz="2000" b="1" dirty="0" smtClean="0">
                <a:solidFill>
                  <a:srgbClr val="87319F"/>
                </a:solidFill>
              </a:rPr>
              <a:t> must be able to bind oxygen in the lungs </a:t>
            </a:r>
          </a:p>
          <a:p>
            <a:pPr>
              <a:buFont typeface="Wingdings" panose="05000000000000000000" pitchFamily="2" charset="2"/>
              <a:buChar char="q"/>
            </a:pPr>
            <a:r>
              <a:rPr lang="en-US" altLang="en-US" sz="2000" b="1" dirty="0" err="1" smtClean="0">
                <a:solidFill>
                  <a:srgbClr val="87319F"/>
                </a:solidFill>
              </a:rPr>
              <a:t>Hb</a:t>
            </a:r>
            <a:r>
              <a:rPr lang="en-US" altLang="en-US" sz="2000" b="1" dirty="0" smtClean="0">
                <a:solidFill>
                  <a:srgbClr val="87319F"/>
                </a:solidFill>
              </a:rPr>
              <a:t> must be able to release oxygen in capillaries </a:t>
            </a:r>
          </a:p>
          <a:p>
            <a:pPr>
              <a:buFont typeface="Wingdings" panose="05000000000000000000" pitchFamily="2" charset="2"/>
              <a:buChar char="q"/>
            </a:pPr>
            <a:r>
              <a:rPr lang="en-US" altLang="en-US" sz="2000" b="1" dirty="0" smtClean="0">
                <a:solidFill>
                  <a:srgbClr val="87319F"/>
                </a:solidFill>
              </a:rPr>
              <a:t>If </a:t>
            </a:r>
            <a:r>
              <a:rPr lang="en-US" altLang="en-US" sz="2000" b="1" dirty="0" err="1" smtClean="0">
                <a:solidFill>
                  <a:srgbClr val="87319F"/>
                </a:solidFill>
              </a:rPr>
              <a:t>Hb</a:t>
            </a:r>
            <a:r>
              <a:rPr lang="en-US" altLang="en-US" sz="2000" b="1" dirty="0" smtClean="0">
                <a:solidFill>
                  <a:srgbClr val="87319F"/>
                </a:solidFill>
              </a:rPr>
              <a:t> behaved like Mb, very little oxygen would be released in capillaries</a:t>
            </a:r>
          </a:p>
          <a:p>
            <a:pPr>
              <a:buFont typeface="Wingdings" panose="05000000000000000000" pitchFamily="2" charset="2"/>
              <a:buChar char="q"/>
            </a:pPr>
            <a:r>
              <a:rPr lang="en-US" altLang="en-US" sz="2000" b="1" dirty="0" smtClean="0">
                <a:solidFill>
                  <a:srgbClr val="87319F"/>
                </a:solidFill>
              </a:rPr>
              <a:t>The sigmoid, cooperative oxygen binding curve of </a:t>
            </a:r>
            <a:r>
              <a:rPr lang="en-US" altLang="en-US" sz="2000" b="1" dirty="0" err="1" smtClean="0">
                <a:solidFill>
                  <a:srgbClr val="87319F"/>
                </a:solidFill>
              </a:rPr>
              <a:t>Hb</a:t>
            </a:r>
            <a:r>
              <a:rPr lang="en-US" altLang="en-US" sz="2000" b="1" dirty="0" smtClean="0">
                <a:solidFill>
                  <a:srgbClr val="87319F"/>
                </a:solidFill>
              </a:rPr>
              <a:t> makes this possible!</a:t>
            </a:r>
            <a:endParaRPr lang="en-US" altLang="en-US" sz="2000" b="1" dirty="0">
              <a:solidFill>
                <a:srgbClr val="87319F"/>
              </a:solidFill>
            </a:endParaRPr>
          </a:p>
        </p:txBody>
      </p:sp>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Physiological Significance Of O</a:t>
            </a:r>
            <a:r>
              <a:rPr lang="en-IN" sz="3200" b="1" baseline="-25000" dirty="0" smtClean="0">
                <a:solidFill>
                  <a:srgbClr val="B533BF"/>
                </a:solidFill>
              </a:rPr>
              <a:t>2</a:t>
            </a:r>
            <a:r>
              <a:rPr lang="en-IN" sz="3200" b="1" dirty="0" smtClean="0">
                <a:solidFill>
                  <a:srgbClr val="B533BF"/>
                </a:solidFill>
              </a:rPr>
              <a:t> Binding to </a:t>
            </a:r>
            <a:r>
              <a:rPr lang="en-IN" sz="3200" b="1" dirty="0" err="1" smtClean="0">
                <a:solidFill>
                  <a:srgbClr val="B533BF"/>
                </a:solidFill>
              </a:rPr>
              <a:t>Hb</a:t>
            </a:r>
            <a:endParaRPr lang="en-US" sz="3200" b="1" dirty="0">
              <a:solidFill>
                <a:srgbClr val="B533BF"/>
              </a:solidFill>
            </a:endParaRPr>
          </a:p>
        </p:txBody>
      </p:sp>
    </p:spTree>
    <p:extLst>
      <p:ext uri="{BB962C8B-B14F-4D97-AF65-F5344CB8AC3E}">
        <p14:creationId xmlns:p14="http://schemas.microsoft.com/office/powerpoint/2010/main" val="52248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Wilkinson Catalyst: Mechanism of  Hydrogenation</a:t>
            </a:r>
            <a:endParaRPr lang="en-US" sz="3200" b="1" dirty="0">
              <a:solidFill>
                <a:srgbClr val="B533BF"/>
              </a:solidFill>
            </a:endParaRPr>
          </a:p>
        </p:txBody>
      </p:sp>
      <p:pic>
        <p:nvPicPr>
          <p:cNvPr id="552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779" y="2019300"/>
            <a:ext cx="5231621"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3811"/>
            <a:ext cx="52228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p:cNvSpPr>
            <a:spLocks noChangeArrowheads="1"/>
          </p:cNvSpPr>
          <p:nvPr/>
        </p:nvSpPr>
        <p:spPr bwMode="auto">
          <a:xfrm>
            <a:off x="237460" y="2330450"/>
            <a:ext cx="31915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ill Sans MT" pitchFamily="34" charset="0"/>
                <a:cs typeface="Arial" pitchFamily="34" charset="0"/>
              </a:defRPr>
            </a:lvl1pPr>
            <a:lvl2pPr marL="742950" indent="-285750" eaLnBrk="0" hangingPunct="0">
              <a:defRPr>
                <a:solidFill>
                  <a:schemeClr val="tx1"/>
                </a:solidFill>
                <a:latin typeface="Gill Sans MT" pitchFamily="34" charset="0"/>
                <a:cs typeface="Arial" pitchFamily="34" charset="0"/>
              </a:defRPr>
            </a:lvl2pPr>
            <a:lvl3pPr marL="1143000" indent="-228600" eaLnBrk="0" hangingPunct="0">
              <a:defRPr>
                <a:solidFill>
                  <a:schemeClr val="tx1"/>
                </a:solidFill>
                <a:latin typeface="Gill Sans MT" pitchFamily="34" charset="0"/>
                <a:cs typeface="Arial" pitchFamily="34" charset="0"/>
              </a:defRPr>
            </a:lvl3pPr>
            <a:lvl4pPr marL="1600200" indent="-228600" eaLnBrk="0" hangingPunct="0">
              <a:defRPr>
                <a:solidFill>
                  <a:schemeClr val="tx1"/>
                </a:solidFill>
                <a:latin typeface="Gill Sans MT" pitchFamily="34" charset="0"/>
                <a:cs typeface="Arial" pitchFamily="34" charset="0"/>
              </a:defRPr>
            </a:lvl4pPr>
            <a:lvl5pPr marL="2057400" indent="-228600" eaLnBrk="0" hangingPunct="0">
              <a:defRPr>
                <a:solidFill>
                  <a:schemeClr val="tx1"/>
                </a:solidFill>
                <a:latin typeface="Gill Sans MT" pitchFamily="34" charset="0"/>
                <a:cs typeface="Arial" pitchFamily="34" charset="0"/>
              </a:defRPr>
            </a:lvl5pPr>
            <a:lvl6pPr marL="2514600" indent="-228600" eaLnBrk="0" fontAlgn="base" hangingPunct="0">
              <a:spcBef>
                <a:spcPct val="0"/>
              </a:spcBef>
              <a:spcAft>
                <a:spcPct val="0"/>
              </a:spcAft>
              <a:defRPr>
                <a:solidFill>
                  <a:schemeClr val="tx1"/>
                </a:solidFill>
                <a:latin typeface="Gill Sans MT" pitchFamily="34" charset="0"/>
                <a:cs typeface="Arial" pitchFamily="34" charset="0"/>
              </a:defRPr>
            </a:lvl6pPr>
            <a:lvl7pPr marL="2971800" indent="-228600" eaLnBrk="0" fontAlgn="base" hangingPunct="0">
              <a:spcBef>
                <a:spcPct val="0"/>
              </a:spcBef>
              <a:spcAft>
                <a:spcPct val="0"/>
              </a:spcAft>
              <a:defRPr>
                <a:solidFill>
                  <a:schemeClr val="tx1"/>
                </a:solidFill>
                <a:latin typeface="Gill Sans MT" pitchFamily="34" charset="0"/>
                <a:cs typeface="Arial" pitchFamily="34" charset="0"/>
              </a:defRPr>
            </a:lvl7pPr>
            <a:lvl8pPr marL="3429000" indent="-228600" eaLnBrk="0" fontAlgn="base" hangingPunct="0">
              <a:spcBef>
                <a:spcPct val="0"/>
              </a:spcBef>
              <a:spcAft>
                <a:spcPct val="0"/>
              </a:spcAft>
              <a:defRPr>
                <a:solidFill>
                  <a:schemeClr val="tx1"/>
                </a:solidFill>
                <a:latin typeface="Gill Sans MT" pitchFamily="34" charset="0"/>
                <a:cs typeface="Arial" pitchFamily="34" charset="0"/>
              </a:defRPr>
            </a:lvl8pPr>
            <a:lvl9pPr marL="3886200" indent="-228600" eaLnBrk="0" fontAlgn="base" hangingPunct="0">
              <a:spcBef>
                <a:spcPct val="0"/>
              </a:spcBef>
              <a:spcAft>
                <a:spcPct val="0"/>
              </a:spcAft>
              <a:defRPr>
                <a:solidFill>
                  <a:schemeClr val="tx1"/>
                </a:solidFill>
                <a:latin typeface="Gill Sans MT" pitchFamily="34" charset="0"/>
                <a:cs typeface="Arial" pitchFamily="34" charset="0"/>
              </a:defRPr>
            </a:lvl9pPr>
          </a:lstStyle>
          <a:p>
            <a:pPr eaLnBrk="1" hangingPunct="1"/>
            <a:r>
              <a:rPr lang="en-US" altLang="en-US" sz="2000" b="1" dirty="0">
                <a:solidFill>
                  <a:srgbClr val="87319F"/>
                </a:solidFill>
                <a:latin typeface="+mn-lt"/>
              </a:rPr>
              <a:t>Steps: </a:t>
            </a:r>
            <a:endParaRPr lang="en-US" altLang="en-US" sz="2000" b="1" dirty="0" smtClean="0">
              <a:solidFill>
                <a:srgbClr val="87319F"/>
              </a:solidFill>
              <a:latin typeface="+mn-lt"/>
            </a:endParaRPr>
          </a:p>
          <a:p>
            <a:pPr eaLnBrk="1" hangingPunct="1"/>
            <a:endParaRPr lang="en-US" altLang="en-US" sz="2000" b="1" dirty="0">
              <a:solidFill>
                <a:srgbClr val="87319F"/>
              </a:solidFill>
              <a:latin typeface="+mn-lt"/>
            </a:endParaRPr>
          </a:p>
          <a:p>
            <a:pPr marL="342900" indent="-342900" eaLnBrk="1" hangingPunct="1">
              <a:buAutoNum type="arabicParenBoth"/>
            </a:pPr>
            <a:r>
              <a:rPr lang="en-US" altLang="en-US" sz="2000" b="1" dirty="0" smtClean="0">
                <a:solidFill>
                  <a:srgbClr val="87319F"/>
                </a:solidFill>
                <a:latin typeface="+mn-lt"/>
              </a:rPr>
              <a:t>H</a:t>
            </a:r>
            <a:r>
              <a:rPr lang="en-US" altLang="en-US" sz="2000" b="1" baseline="-25000" dirty="0" smtClean="0">
                <a:solidFill>
                  <a:srgbClr val="87319F"/>
                </a:solidFill>
                <a:latin typeface="+mn-lt"/>
              </a:rPr>
              <a:t>2</a:t>
            </a:r>
            <a:r>
              <a:rPr lang="en-US" altLang="en-US" sz="2000" b="1" dirty="0" smtClean="0">
                <a:solidFill>
                  <a:srgbClr val="87319F"/>
                </a:solidFill>
                <a:latin typeface="+mn-lt"/>
              </a:rPr>
              <a:t> addition</a:t>
            </a:r>
            <a:r>
              <a:rPr lang="en-US" altLang="en-US" sz="2000" b="1" dirty="0">
                <a:solidFill>
                  <a:srgbClr val="87319F"/>
                </a:solidFill>
                <a:latin typeface="+mn-lt"/>
              </a:rPr>
              <a:t> </a:t>
            </a:r>
            <a:r>
              <a:rPr lang="en-US" altLang="en-US" sz="2000" b="1" dirty="0" smtClean="0">
                <a:solidFill>
                  <a:srgbClr val="87319F"/>
                </a:solidFill>
                <a:latin typeface="+mn-lt"/>
              </a:rPr>
              <a:t>(oxidative addition)</a:t>
            </a:r>
          </a:p>
          <a:p>
            <a:pPr marL="342900" indent="-342900" eaLnBrk="1" hangingPunct="1">
              <a:buAutoNum type="arabicParenBoth"/>
            </a:pPr>
            <a:endParaRPr lang="en-US" altLang="en-US" sz="2000" b="1" dirty="0">
              <a:solidFill>
                <a:srgbClr val="87319F"/>
              </a:solidFill>
              <a:latin typeface="+mn-lt"/>
            </a:endParaRPr>
          </a:p>
          <a:p>
            <a:pPr eaLnBrk="1" hangingPunct="1"/>
            <a:r>
              <a:rPr lang="en-US" altLang="en-US" sz="2000" b="1" dirty="0" smtClean="0">
                <a:solidFill>
                  <a:srgbClr val="87319F"/>
                </a:solidFill>
                <a:latin typeface="+mn-lt"/>
              </a:rPr>
              <a:t>(</a:t>
            </a:r>
            <a:r>
              <a:rPr lang="en-US" altLang="en-US" sz="2000" b="1" dirty="0" smtClean="0">
                <a:solidFill>
                  <a:srgbClr val="87319F"/>
                </a:solidFill>
                <a:latin typeface="+mn-lt"/>
                <a:cs typeface="Times New Roman" panose="02020603050405020304" pitchFamily="18" charset="0"/>
              </a:rPr>
              <a:t>2</a:t>
            </a:r>
            <a:r>
              <a:rPr lang="en-US" altLang="en-US" sz="2000" b="1" dirty="0" smtClean="0">
                <a:solidFill>
                  <a:srgbClr val="87319F"/>
                </a:solidFill>
                <a:latin typeface="+mn-lt"/>
              </a:rPr>
              <a:t>) </a:t>
            </a:r>
            <a:r>
              <a:rPr lang="en-US" altLang="en-US" sz="2000" b="1" dirty="0">
                <a:solidFill>
                  <a:srgbClr val="87319F"/>
                </a:solidFill>
                <a:latin typeface="+mn-lt"/>
              </a:rPr>
              <a:t>alkene addition</a:t>
            </a:r>
            <a:r>
              <a:rPr lang="en-US" altLang="en-US" sz="2000" b="1" dirty="0" smtClean="0">
                <a:solidFill>
                  <a:srgbClr val="87319F"/>
                </a:solidFill>
                <a:latin typeface="+mn-lt"/>
              </a:rPr>
              <a:t>,</a:t>
            </a:r>
          </a:p>
          <a:p>
            <a:pPr eaLnBrk="1" hangingPunct="1"/>
            <a:endParaRPr lang="en-US" altLang="en-US" sz="2000" b="1" dirty="0">
              <a:solidFill>
                <a:srgbClr val="87319F"/>
              </a:solidFill>
              <a:latin typeface="+mn-lt"/>
            </a:endParaRPr>
          </a:p>
          <a:p>
            <a:pPr eaLnBrk="1" hangingPunct="1"/>
            <a:r>
              <a:rPr lang="en-US" altLang="en-US" sz="2000" b="1" dirty="0" smtClean="0">
                <a:solidFill>
                  <a:srgbClr val="87319F"/>
                </a:solidFill>
                <a:latin typeface="+mn-lt"/>
              </a:rPr>
              <a:t>(</a:t>
            </a:r>
            <a:r>
              <a:rPr lang="en-US" altLang="en-US" sz="2000" b="1" dirty="0" smtClean="0">
                <a:solidFill>
                  <a:srgbClr val="87319F"/>
                </a:solidFill>
                <a:latin typeface="+mn-lt"/>
                <a:cs typeface="Times New Roman" panose="02020603050405020304" pitchFamily="18" charset="0"/>
              </a:rPr>
              <a:t>3</a:t>
            </a:r>
            <a:r>
              <a:rPr lang="en-US" altLang="en-US" sz="2000" b="1" dirty="0" smtClean="0">
                <a:solidFill>
                  <a:srgbClr val="87319F"/>
                </a:solidFill>
                <a:latin typeface="+mn-lt"/>
              </a:rPr>
              <a:t>) </a:t>
            </a:r>
            <a:r>
              <a:rPr lang="en-US" altLang="en-US" sz="2000" b="1" dirty="0">
                <a:solidFill>
                  <a:srgbClr val="87319F"/>
                </a:solidFill>
                <a:latin typeface="+mn-lt"/>
              </a:rPr>
              <a:t>migratory </a:t>
            </a:r>
            <a:r>
              <a:rPr lang="en-US" altLang="en-US" sz="2000" b="1" dirty="0" smtClean="0">
                <a:solidFill>
                  <a:srgbClr val="87319F"/>
                </a:solidFill>
                <a:latin typeface="+mn-lt"/>
              </a:rPr>
              <a:t>insertion</a:t>
            </a:r>
            <a:endParaRPr lang="en-US" altLang="en-US" sz="2000" b="1" dirty="0">
              <a:solidFill>
                <a:srgbClr val="87319F"/>
              </a:solidFill>
              <a:latin typeface="+mn-lt"/>
            </a:endParaRPr>
          </a:p>
          <a:p>
            <a:pPr eaLnBrk="1" hangingPunct="1"/>
            <a:endParaRPr lang="en-US" altLang="en-US" sz="2000" b="1" dirty="0">
              <a:solidFill>
                <a:srgbClr val="87319F"/>
              </a:solidFill>
              <a:latin typeface="+mn-lt"/>
            </a:endParaRPr>
          </a:p>
          <a:p>
            <a:pPr eaLnBrk="1" hangingPunct="1"/>
            <a:r>
              <a:rPr lang="en-US" altLang="en-US" sz="2000" b="1" dirty="0">
                <a:solidFill>
                  <a:srgbClr val="87319F"/>
                </a:solidFill>
                <a:latin typeface="+mn-lt"/>
              </a:rPr>
              <a:t>(</a:t>
            </a:r>
            <a:r>
              <a:rPr lang="en-US" altLang="en-US" sz="2000" b="1" dirty="0">
                <a:solidFill>
                  <a:srgbClr val="87319F"/>
                </a:solidFill>
                <a:latin typeface="+mn-lt"/>
                <a:cs typeface="Times New Roman" panose="02020603050405020304" pitchFamily="18" charset="0"/>
              </a:rPr>
              <a:t>4</a:t>
            </a:r>
            <a:r>
              <a:rPr lang="en-US" altLang="en-US" sz="2000" b="1" dirty="0">
                <a:solidFill>
                  <a:srgbClr val="87319F"/>
                </a:solidFill>
                <a:latin typeface="+mn-lt"/>
              </a:rPr>
              <a:t>) reductive elimination of the alkane, regeneration of the catalyst</a:t>
            </a:r>
          </a:p>
        </p:txBody>
      </p:sp>
      <p:sp>
        <p:nvSpPr>
          <p:cNvPr id="10" name="TextBox 9"/>
          <p:cNvSpPr txBox="1"/>
          <p:nvPr/>
        </p:nvSpPr>
        <p:spPr>
          <a:xfrm>
            <a:off x="130123" y="893702"/>
            <a:ext cx="6993646" cy="400110"/>
          </a:xfrm>
          <a:prstGeom prst="rect">
            <a:avLst/>
          </a:prstGeom>
          <a:noFill/>
        </p:spPr>
        <p:txBody>
          <a:bodyPr wrap="none" rtlCol="0">
            <a:spAutoFit/>
          </a:bodyPr>
          <a:lstStyle/>
          <a:p>
            <a:pPr marL="285750" indent="-285750">
              <a:buFont typeface="Wingdings" panose="05000000000000000000" pitchFamily="2" charset="2"/>
              <a:buChar char="q"/>
            </a:pPr>
            <a:r>
              <a:rPr lang="en-US" altLang="en-US" sz="2000" b="1" dirty="0" smtClean="0">
                <a:solidFill>
                  <a:srgbClr val="87319F"/>
                </a:solidFill>
              </a:rPr>
              <a:t>In solution, solvent may replace one of the phosphine ligands</a:t>
            </a:r>
            <a:endParaRPr lang="en-US" altLang="en-US" sz="2000" b="1" dirty="0">
              <a:solidFill>
                <a:srgbClr val="87319F"/>
              </a:solidFill>
            </a:endParaRPr>
          </a:p>
        </p:txBody>
      </p:sp>
      <p:sp>
        <p:nvSpPr>
          <p:cNvPr id="2" name="TextBox 1"/>
          <p:cNvSpPr txBox="1"/>
          <p:nvPr/>
        </p:nvSpPr>
        <p:spPr>
          <a:xfrm>
            <a:off x="5486399" y="2785646"/>
            <a:ext cx="582211" cy="338554"/>
          </a:xfrm>
          <a:prstGeom prst="rect">
            <a:avLst/>
          </a:prstGeom>
          <a:noFill/>
        </p:spPr>
        <p:txBody>
          <a:bodyPr wrap="none" rtlCol="0">
            <a:spAutoFit/>
          </a:bodyPr>
          <a:lstStyle/>
          <a:p>
            <a:r>
              <a:rPr lang="en-IN" sz="1600" dirty="0" smtClean="0">
                <a:latin typeface="Arial" panose="020B0604020202020204" pitchFamily="34" charset="0"/>
                <a:cs typeface="Arial" panose="020B0604020202020204" pitchFamily="34" charset="0"/>
              </a:rPr>
              <a:t>Solv</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7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1000"/>
                                        <p:tgtEl>
                                          <p:spTgt spid="9">
                                            <p:txEl>
                                              <p:pRg st="6" end="6"/>
                                            </p:txEl>
                                          </p:spTgt>
                                        </p:tgtEl>
                                      </p:cBhvr>
                                    </p:animEffect>
                                    <p:anim calcmode="lin" valueType="num">
                                      <p:cBhvr>
                                        <p:cTn id="29"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1000"/>
                                        <p:tgtEl>
                                          <p:spTgt spid="9">
                                            <p:txEl>
                                              <p:pRg st="8" end="8"/>
                                            </p:txEl>
                                          </p:spTgt>
                                        </p:tgtEl>
                                      </p:cBhvr>
                                    </p:animEffect>
                                    <p:anim calcmode="lin" valueType="num">
                                      <p:cBhvr>
                                        <p:cTn id="36"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8" end="8"/>
                                            </p:txEl>
                                          </p:spTgt>
                                        </p:tgtEl>
                                        <p:attrNameLst>
                                          <p:attrName>ppt_y</p:attrName>
                                        </p:attrNameLst>
                                      </p:cBhvr>
                                      <p:tavLst>
                                        <p:tav tm="0">
                                          <p:val>
                                            <p:strVal val="#ppt_y-.1"/>
                                          </p:val>
                                        </p:tav>
                                        <p:tav tm="100000">
                                          <p:val>
                                            <p:strVal val="#ppt_y"/>
                                          </p:val>
                                        </p:tav>
                                      </p:tavLst>
                                    </p:anim>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a:xfrm>
            <a:off x="165173" y="990600"/>
            <a:ext cx="8686800" cy="914400"/>
          </a:xfrm>
        </p:spPr>
        <p:txBody>
          <a:bodyPr>
            <a:normAutofit/>
          </a:bodyPr>
          <a:lstStyle/>
          <a:p>
            <a:pPr marL="342900" indent="-342900" algn="just">
              <a:buFont typeface="Wingdings" panose="05000000000000000000" pitchFamily="2" charset="2"/>
              <a:buChar char="q"/>
            </a:pPr>
            <a:r>
              <a:rPr lang="en-US" altLang="en-US" sz="2000" b="1" dirty="0" smtClean="0">
                <a:solidFill>
                  <a:srgbClr val="87319F"/>
                </a:solidFill>
              </a:rPr>
              <a:t>Hemoglobin is an </a:t>
            </a:r>
            <a:r>
              <a:rPr lang="el-GR" altLang="en-US" sz="2000" b="1" dirty="0" smtClean="0">
                <a:solidFill>
                  <a:srgbClr val="87319F"/>
                </a:solidFill>
              </a:rPr>
              <a:t>α</a:t>
            </a:r>
            <a:r>
              <a:rPr lang="en-US" altLang="en-US" sz="2000" b="1" dirty="0" smtClean="0">
                <a:solidFill>
                  <a:srgbClr val="87319F"/>
                </a:solidFill>
              </a:rPr>
              <a:t>2</a:t>
            </a:r>
            <a:r>
              <a:rPr lang="el-GR" altLang="en-US" sz="2000" b="1" dirty="0" smtClean="0">
                <a:solidFill>
                  <a:srgbClr val="87319F"/>
                </a:solidFill>
              </a:rPr>
              <a:t>β</a:t>
            </a:r>
            <a:r>
              <a:rPr lang="en-US" altLang="en-US" sz="2000" b="1" dirty="0" smtClean="0">
                <a:solidFill>
                  <a:srgbClr val="87319F"/>
                </a:solidFill>
              </a:rPr>
              <a:t>2 tetramer that changes conformation from a T state to R state upon binding oxygen</a:t>
            </a: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36" y="2286000"/>
            <a:ext cx="8529637"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T and R states</a:t>
            </a:r>
            <a:endParaRPr lang="en-US" sz="3200" b="1" dirty="0">
              <a:solidFill>
                <a:srgbClr val="B533BF"/>
              </a:solidFill>
            </a:endParaRPr>
          </a:p>
        </p:txBody>
      </p:sp>
    </p:spTree>
    <p:extLst>
      <p:ext uri="{BB962C8B-B14F-4D97-AF65-F5344CB8AC3E}">
        <p14:creationId xmlns:p14="http://schemas.microsoft.com/office/powerpoint/2010/main" val="4206523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26"/>
          <p:cNvPicPr>
            <a:picLocks noChangeArrowheads="1"/>
          </p:cNvPicPr>
          <p:nvPr/>
        </p:nvPicPr>
        <p:blipFill>
          <a:blip r:embed="rId2"/>
          <a:srcRect/>
          <a:stretch>
            <a:fillRect/>
          </a:stretch>
        </p:blipFill>
        <p:spPr bwMode="auto">
          <a:xfrm>
            <a:off x="720725" y="1439863"/>
            <a:ext cx="6119813" cy="5400675"/>
          </a:xfrm>
          <a:prstGeom prst="rect">
            <a:avLst/>
          </a:prstGeom>
          <a:noFill/>
          <a:ln w="9525">
            <a:noFill/>
            <a:miter lim="800000"/>
            <a:headEnd/>
            <a:tailEnd/>
          </a:ln>
        </p:spPr>
      </p:pic>
      <p:sp>
        <p:nvSpPr>
          <p:cNvPr id="32771" name="Line 1028"/>
          <p:cNvSpPr>
            <a:spLocks noChangeShapeType="1"/>
          </p:cNvSpPr>
          <p:nvPr/>
        </p:nvSpPr>
        <p:spPr bwMode="auto">
          <a:xfrm flipV="1">
            <a:off x="4648200" y="1676400"/>
            <a:ext cx="1981200" cy="685800"/>
          </a:xfrm>
          <a:prstGeom prst="line">
            <a:avLst/>
          </a:prstGeom>
          <a:noFill/>
          <a:ln w="101600">
            <a:solidFill>
              <a:srgbClr val="FFFF00"/>
            </a:solidFill>
            <a:round/>
            <a:headEnd type="stealth" w="med" len="med"/>
            <a:tailEnd/>
          </a:ln>
        </p:spPr>
        <p:txBody>
          <a:bodyPr/>
          <a:lstStyle/>
          <a:p>
            <a:endParaRPr lang="ko-KR" altLang="en-US"/>
          </a:p>
        </p:txBody>
      </p:sp>
      <p:sp>
        <p:nvSpPr>
          <p:cNvPr id="32772" name="Text Box 1029"/>
          <p:cNvSpPr txBox="1">
            <a:spLocks noChangeArrowheads="1"/>
          </p:cNvSpPr>
          <p:nvPr/>
        </p:nvSpPr>
        <p:spPr bwMode="auto">
          <a:xfrm>
            <a:off x="6929438" y="1428750"/>
            <a:ext cx="1981200" cy="701675"/>
          </a:xfrm>
          <a:prstGeom prst="rect">
            <a:avLst/>
          </a:prstGeom>
          <a:noFill/>
          <a:ln w="9525">
            <a:noFill/>
            <a:miter lim="800000"/>
            <a:headEnd/>
            <a:tailEnd/>
          </a:ln>
        </p:spPr>
        <p:txBody>
          <a:bodyPr>
            <a:spAutoFit/>
          </a:bodyPr>
          <a:lstStyle/>
          <a:p>
            <a:r>
              <a:rPr lang="sv-SE" altLang="ko-KR" sz="2000">
                <a:ea typeface="굴림" pitchFamily="50" charset="-127"/>
              </a:rPr>
              <a:t>Water bound to heme Iron</a:t>
            </a:r>
            <a:endParaRPr lang="en-US" altLang="ko-KR" sz="2000">
              <a:ea typeface="굴림" pitchFamily="50" charset="-127"/>
            </a:endParaRPr>
          </a:p>
        </p:txBody>
      </p:sp>
      <p:sp>
        <p:nvSpPr>
          <p:cNvPr id="32773" name="Line 1030"/>
          <p:cNvSpPr>
            <a:spLocks noChangeShapeType="1"/>
          </p:cNvSpPr>
          <p:nvPr/>
        </p:nvSpPr>
        <p:spPr bwMode="auto">
          <a:xfrm flipH="1">
            <a:off x="1371600" y="4419600"/>
            <a:ext cx="533400" cy="1066800"/>
          </a:xfrm>
          <a:prstGeom prst="line">
            <a:avLst/>
          </a:prstGeom>
          <a:noFill/>
          <a:ln w="101600">
            <a:solidFill>
              <a:srgbClr val="FFFF00"/>
            </a:solidFill>
            <a:round/>
            <a:headEnd type="stealth" w="med" len="med"/>
            <a:tailEnd/>
          </a:ln>
        </p:spPr>
        <p:txBody>
          <a:bodyPr/>
          <a:lstStyle/>
          <a:p>
            <a:endParaRPr lang="ko-KR" alt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a:t>
            </a:r>
            <a:r>
              <a:rPr lang="en-IN" sz="3200" b="1" baseline="-25000" dirty="0" smtClean="0">
                <a:solidFill>
                  <a:srgbClr val="B533BF"/>
                </a:solidFill>
              </a:rPr>
              <a:t>2</a:t>
            </a:r>
            <a:r>
              <a:rPr lang="en-IN" sz="3200" b="1" dirty="0" smtClean="0">
                <a:solidFill>
                  <a:srgbClr val="B533BF"/>
                </a:solidFill>
              </a:rPr>
              <a:t> Binding to </a:t>
            </a:r>
            <a:r>
              <a:rPr lang="en-IN" sz="3200" b="1" dirty="0" err="1" smtClean="0">
                <a:solidFill>
                  <a:srgbClr val="B533BF"/>
                </a:solidFill>
              </a:rPr>
              <a:t>Hemoglobin</a:t>
            </a:r>
            <a:endParaRPr lang="en-US" sz="3200" b="1" dirty="0">
              <a:solidFill>
                <a:srgbClr val="B533BF"/>
              </a:solidFill>
            </a:endParaRPr>
          </a:p>
        </p:txBody>
      </p:sp>
    </p:spTree>
    <p:extLst>
      <p:ext uri="{BB962C8B-B14F-4D97-AF65-F5344CB8AC3E}">
        <p14:creationId xmlns:p14="http://schemas.microsoft.com/office/powerpoint/2010/main" val="2355653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720725" y="1439863"/>
            <a:ext cx="6119813" cy="5400675"/>
          </a:xfrm>
          <a:prstGeom prst="rect">
            <a:avLst/>
          </a:prstGeom>
          <a:noFill/>
          <a:ln w="9525">
            <a:noFill/>
            <a:miter lim="800000"/>
            <a:headEnd/>
            <a:tailEnd/>
          </a:ln>
        </p:spPr>
      </p:pic>
      <p:sp>
        <p:nvSpPr>
          <p:cNvPr id="33795" name="Line 4"/>
          <p:cNvSpPr>
            <a:spLocks noChangeShapeType="1"/>
          </p:cNvSpPr>
          <p:nvPr/>
        </p:nvSpPr>
        <p:spPr bwMode="auto">
          <a:xfrm flipV="1">
            <a:off x="4800600" y="1752600"/>
            <a:ext cx="1981200" cy="685800"/>
          </a:xfrm>
          <a:prstGeom prst="line">
            <a:avLst/>
          </a:prstGeom>
          <a:noFill/>
          <a:ln w="101600">
            <a:solidFill>
              <a:srgbClr val="FFFF00"/>
            </a:solidFill>
            <a:round/>
            <a:headEnd type="stealth" w="med" len="med"/>
            <a:tailEnd/>
          </a:ln>
        </p:spPr>
        <p:txBody>
          <a:bodyPr/>
          <a:lstStyle/>
          <a:p>
            <a:endParaRPr lang="ko-KR" altLang="en-US"/>
          </a:p>
        </p:txBody>
      </p:sp>
      <p:sp>
        <p:nvSpPr>
          <p:cNvPr id="33796" name="Line 5"/>
          <p:cNvSpPr>
            <a:spLocks noChangeShapeType="1"/>
          </p:cNvSpPr>
          <p:nvPr/>
        </p:nvSpPr>
        <p:spPr bwMode="auto">
          <a:xfrm flipH="1">
            <a:off x="1447800" y="4419600"/>
            <a:ext cx="533400" cy="1066800"/>
          </a:xfrm>
          <a:prstGeom prst="line">
            <a:avLst/>
          </a:prstGeom>
          <a:noFill/>
          <a:ln w="101600">
            <a:solidFill>
              <a:srgbClr val="FFFF00"/>
            </a:solidFill>
            <a:round/>
            <a:headEnd type="stealth" w="med" len="med"/>
            <a:tailEnd/>
          </a:ln>
        </p:spPr>
        <p:txBody>
          <a:bodyPr/>
          <a:lstStyle/>
          <a:p>
            <a:endParaRPr lang="ko-KR" altLang="en-US"/>
          </a:p>
        </p:txBody>
      </p:sp>
      <p:sp>
        <p:nvSpPr>
          <p:cNvPr id="33797" name="Text Box 6"/>
          <p:cNvSpPr txBox="1">
            <a:spLocks noChangeArrowheads="1"/>
          </p:cNvSpPr>
          <p:nvPr/>
        </p:nvSpPr>
        <p:spPr bwMode="auto">
          <a:xfrm>
            <a:off x="6858000" y="1500188"/>
            <a:ext cx="1981200" cy="701675"/>
          </a:xfrm>
          <a:prstGeom prst="rect">
            <a:avLst/>
          </a:prstGeom>
          <a:noFill/>
          <a:ln w="9525">
            <a:noFill/>
            <a:miter lim="800000"/>
            <a:headEnd/>
            <a:tailEnd/>
          </a:ln>
        </p:spPr>
        <p:txBody>
          <a:bodyPr>
            <a:spAutoFit/>
          </a:bodyPr>
          <a:lstStyle/>
          <a:p>
            <a:r>
              <a:rPr lang="sv-SE" altLang="ko-KR" sz="2000">
                <a:ea typeface="굴림" pitchFamily="50" charset="-127"/>
              </a:rPr>
              <a:t>Oxygen bound to heme Iron</a:t>
            </a:r>
            <a:endParaRPr lang="en-US" altLang="ko-KR" sz="2000">
              <a:ea typeface="굴림" pitchFamily="50" charset="-127"/>
            </a:endParaRPr>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a:t>
            </a:r>
            <a:r>
              <a:rPr lang="en-IN" sz="3200" b="1" baseline="-25000" dirty="0" smtClean="0">
                <a:solidFill>
                  <a:srgbClr val="B533BF"/>
                </a:solidFill>
              </a:rPr>
              <a:t>2</a:t>
            </a:r>
            <a:r>
              <a:rPr lang="en-IN" sz="3200" b="1" dirty="0" smtClean="0">
                <a:solidFill>
                  <a:srgbClr val="B533BF"/>
                </a:solidFill>
              </a:rPr>
              <a:t> Binding to </a:t>
            </a:r>
            <a:r>
              <a:rPr lang="en-IN" sz="3200" b="1" dirty="0" err="1" smtClean="0">
                <a:solidFill>
                  <a:srgbClr val="B533BF"/>
                </a:solidFill>
              </a:rPr>
              <a:t>Hemoglobin</a:t>
            </a:r>
            <a:endParaRPr lang="en-US" sz="3200" b="1" dirty="0">
              <a:solidFill>
                <a:srgbClr val="B533BF"/>
              </a:solidFill>
            </a:endParaRPr>
          </a:p>
        </p:txBody>
      </p:sp>
    </p:spTree>
    <p:extLst>
      <p:ext uri="{BB962C8B-B14F-4D97-AF65-F5344CB8AC3E}">
        <p14:creationId xmlns:p14="http://schemas.microsoft.com/office/powerpoint/2010/main" val="2891123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Significance of Sigmoidal Curve</a:t>
            </a:r>
            <a:endParaRPr lang="en-US" sz="3200" b="1" dirty="0">
              <a:solidFill>
                <a:srgbClr val="B533BF"/>
              </a:solidFill>
            </a:endParaRPr>
          </a:p>
        </p:txBody>
      </p:sp>
      <p:pic>
        <p:nvPicPr>
          <p:cNvPr id="6" name="Picture 2" descr="figure_05_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641"/>
          <a:stretch/>
        </p:blipFill>
        <p:spPr bwMode="auto">
          <a:xfrm>
            <a:off x="76200" y="2362200"/>
            <a:ext cx="4238297" cy="447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30123" y="762000"/>
            <a:ext cx="8883755" cy="189614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buFont typeface="Wingdings" panose="05000000000000000000" pitchFamily="2" charset="2"/>
              <a:buChar char="q"/>
            </a:pPr>
            <a:r>
              <a:rPr lang="en-US" altLang="en-US" sz="2000" b="1" dirty="0" smtClean="0">
                <a:solidFill>
                  <a:srgbClr val="87319F"/>
                </a:solidFill>
              </a:rPr>
              <a:t>The sigmoidal shape of the curve in indicates cooperative binding of oxygen (meaning that progressive binding of oxygen increases the affinity of </a:t>
            </a:r>
            <a:r>
              <a:rPr lang="en-US" altLang="en-US" sz="2000" b="1" dirty="0" err="1" smtClean="0">
                <a:solidFill>
                  <a:srgbClr val="87319F"/>
                </a:solidFill>
              </a:rPr>
              <a:t>Hb</a:t>
            </a:r>
            <a:r>
              <a:rPr lang="en-US" altLang="en-US" sz="2000" b="1" dirty="0" smtClean="0">
                <a:solidFill>
                  <a:srgbClr val="87319F"/>
                </a:solidFill>
              </a:rPr>
              <a:t> to oxygen!) </a:t>
            </a:r>
          </a:p>
          <a:p>
            <a:pPr algn="just"/>
            <a:endParaRPr lang="en-US" altLang="en-US" sz="2000" b="1" dirty="0" smtClean="0">
              <a:solidFill>
                <a:srgbClr val="87319F"/>
              </a:solidFill>
            </a:endParaRPr>
          </a:p>
          <a:p>
            <a:pPr marL="342900" indent="-342900" algn="just">
              <a:buFont typeface="Wingdings" panose="05000000000000000000" pitchFamily="2" charset="2"/>
              <a:buChar char="q"/>
            </a:pPr>
            <a:r>
              <a:rPr lang="en-US" altLang="en-US" sz="2000" b="1" dirty="0" smtClean="0">
                <a:solidFill>
                  <a:srgbClr val="87319F"/>
                </a:solidFill>
              </a:rPr>
              <a:t>This increase in affinity means that there is a shift from the T to the R state.</a:t>
            </a:r>
            <a:endParaRPr lang="en-US" altLang="en-US" sz="2000" b="1" dirty="0" smtClean="0">
              <a:solidFill>
                <a:srgbClr val="87319F"/>
              </a:solidFill>
            </a:endParaRPr>
          </a:p>
        </p:txBody>
      </p:sp>
      <p:pic>
        <p:nvPicPr>
          <p:cNvPr id="9625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581400"/>
            <a:ext cx="4825873" cy="256565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7-02"/>
          <p:cNvPicPr>
            <a:picLocks noChangeAspect="1" noChangeArrowheads="1"/>
          </p:cNvPicPr>
          <p:nvPr/>
        </p:nvPicPr>
        <p:blipFill rotWithShape="1">
          <a:blip r:embed="rId2" cstate="print"/>
          <a:srcRect b="10335"/>
          <a:stretch/>
        </p:blipFill>
        <p:spPr bwMode="auto">
          <a:xfrm>
            <a:off x="304800" y="1219200"/>
            <a:ext cx="8531225" cy="4321544"/>
          </a:xfrm>
          <a:prstGeom prst="rect">
            <a:avLst/>
          </a:prstGeom>
          <a:noFill/>
          <a:ln w="9525">
            <a:noFill/>
            <a:miter lim="800000"/>
            <a:headEnd/>
            <a:tailEnd/>
          </a:ln>
        </p:spPr>
      </p:pic>
      <p:sp>
        <p:nvSpPr>
          <p:cNvPr id="4" name="TextBox 3"/>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Structural </a:t>
            </a:r>
            <a:r>
              <a:rPr lang="en-IN" sz="3200" b="1" dirty="0" smtClean="0">
                <a:solidFill>
                  <a:srgbClr val="B533BF"/>
                </a:solidFill>
              </a:rPr>
              <a:t>Changes in </a:t>
            </a:r>
            <a:r>
              <a:rPr lang="en-IN" sz="3200" b="1" dirty="0" err="1" smtClean="0">
                <a:solidFill>
                  <a:srgbClr val="B533BF"/>
                </a:solidFill>
              </a:rPr>
              <a:t>Hemoglobin</a:t>
            </a:r>
            <a:r>
              <a:rPr lang="en-IN" sz="3200" b="1" dirty="0" smtClean="0">
                <a:solidFill>
                  <a:srgbClr val="B533BF"/>
                </a:solidFill>
              </a:rPr>
              <a:t> Upon O</a:t>
            </a:r>
            <a:r>
              <a:rPr lang="en-IN" sz="3200" b="1" baseline="-25000" dirty="0" smtClean="0">
                <a:solidFill>
                  <a:srgbClr val="B533BF"/>
                </a:solidFill>
              </a:rPr>
              <a:t>2</a:t>
            </a:r>
            <a:r>
              <a:rPr lang="en-IN" sz="3200" b="1" dirty="0" smtClean="0">
                <a:solidFill>
                  <a:srgbClr val="B533BF"/>
                </a:solidFill>
              </a:rPr>
              <a:t> Binding</a:t>
            </a:r>
            <a:endParaRPr lang="en-US" sz="3200" b="1" dirty="0">
              <a:solidFill>
                <a:srgbClr val="B533BF"/>
              </a:solidFill>
            </a:endParaRPr>
          </a:p>
        </p:txBody>
      </p:sp>
    </p:spTree>
    <p:extLst>
      <p:ext uri="{BB962C8B-B14F-4D97-AF65-F5344CB8AC3E}">
        <p14:creationId xmlns:p14="http://schemas.microsoft.com/office/powerpoint/2010/main" val="15058448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Box 2"/>
          <p:cNvSpPr txBox="1">
            <a:spLocks noChangeArrowheads="1"/>
          </p:cNvSpPr>
          <p:nvPr/>
        </p:nvSpPr>
        <p:spPr bwMode="auto">
          <a:xfrm>
            <a:off x="152400" y="914400"/>
            <a:ext cx="2286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a:t>But how can a hemoglobin molecule “know” that one of its subunits has bound an oxygen already?</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914400"/>
            <a:ext cx="62674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Conformational Change</a:t>
            </a:r>
            <a:endParaRPr lang="en-US" sz="3200" b="1" dirty="0">
              <a:solidFill>
                <a:srgbClr val="B533BF"/>
              </a:solidFill>
            </a:endParaRPr>
          </a:p>
        </p:txBody>
      </p:sp>
    </p:spTree>
    <p:extLst>
      <p:ext uri="{BB962C8B-B14F-4D97-AF65-F5344CB8AC3E}">
        <p14:creationId xmlns:p14="http://schemas.microsoft.com/office/powerpoint/2010/main" val="1782416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2"/>
          <p:cNvSpPr txBox="1">
            <a:spLocks noChangeArrowheads="1"/>
          </p:cNvSpPr>
          <p:nvPr/>
        </p:nvSpPr>
        <p:spPr bwMode="auto">
          <a:xfrm>
            <a:off x="152400" y="914400"/>
            <a:ext cx="2286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dirty="0"/>
              <a:t>But how can a hemoglobin molecule “know” that one of its subunits has bound an oxygen already?</a:t>
            </a:r>
          </a:p>
        </p:txBody>
      </p:sp>
      <p:sp>
        <p:nvSpPr>
          <p:cNvPr id="14341" name="TextBox 6"/>
          <p:cNvSpPr txBox="1">
            <a:spLocks noChangeArrowheads="1"/>
          </p:cNvSpPr>
          <p:nvPr/>
        </p:nvSpPr>
        <p:spPr bwMode="auto">
          <a:xfrm>
            <a:off x="152400" y="3886200"/>
            <a:ext cx="2590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dirty="0">
                <a:solidFill>
                  <a:srgbClr val="FF0000"/>
                </a:solidFill>
              </a:rPr>
              <a:t>When an oxygen binds to the </a:t>
            </a:r>
            <a:r>
              <a:rPr lang="en-US" altLang="en-US" sz="2400" dirty="0" err="1">
                <a:solidFill>
                  <a:srgbClr val="FF0000"/>
                </a:solidFill>
              </a:rPr>
              <a:t>heme</a:t>
            </a:r>
            <a:r>
              <a:rPr lang="en-US" altLang="en-US" sz="2400" dirty="0">
                <a:solidFill>
                  <a:srgbClr val="FF0000"/>
                </a:solidFill>
              </a:rPr>
              <a:t>, the </a:t>
            </a:r>
            <a:r>
              <a:rPr lang="en-US" altLang="en-US" sz="2400" dirty="0" err="1">
                <a:solidFill>
                  <a:srgbClr val="FF0000"/>
                </a:solidFill>
              </a:rPr>
              <a:t>heme</a:t>
            </a:r>
            <a:r>
              <a:rPr lang="en-US" altLang="en-US" sz="2400" dirty="0">
                <a:solidFill>
                  <a:srgbClr val="FF0000"/>
                </a:solidFill>
              </a:rPr>
              <a:t> ring “bends” such that it is planar; this in turn pulls His F8 </a:t>
            </a:r>
            <a:r>
              <a:rPr lang="en-US" altLang="en-US" sz="2400" dirty="0" smtClean="0">
                <a:solidFill>
                  <a:srgbClr val="FF0000"/>
                </a:solidFill>
              </a:rPr>
              <a:t>down.</a:t>
            </a:r>
            <a:endParaRPr lang="en-US" altLang="en-US" sz="2400" dirty="0">
              <a:solidFill>
                <a:srgbClr val="FF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914400"/>
            <a:ext cx="62674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Conformational Change</a:t>
            </a:r>
            <a:endParaRPr lang="en-US" sz="3200" b="1" dirty="0">
              <a:solidFill>
                <a:srgbClr val="B533BF"/>
              </a:solidFill>
            </a:endParaRPr>
          </a:p>
        </p:txBody>
      </p:sp>
    </p:spTree>
    <p:extLst>
      <p:ext uri="{BB962C8B-B14F-4D97-AF65-F5344CB8AC3E}">
        <p14:creationId xmlns:p14="http://schemas.microsoft.com/office/powerpoint/2010/main" val="5696912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2"/>
          <p:cNvSpPr txBox="1">
            <a:spLocks noChangeArrowheads="1"/>
          </p:cNvSpPr>
          <p:nvPr/>
        </p:nvSpPr>
        <p:spPr bwMode="auto">
          <a:xfrm>
            <a:off x="152400" y="914400"/>
            <a:ext cx="2286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a:t>But how can a hemoglobin molecule “know” that one of its subunits has bound an oxygen already?</a:t>
            </a:r>
          </a:p>
        </p:txBody>
      </p:sp>
      <p:sp>
        <p:nvSpPr>
          <p:cNvPr id="15365" name="TextBox 6"/>
          <p:cNvSpPr txBox="1">
            <a:spLocks noChangeArrowheads="1"/>
          </p:cNvSpPr>
          <p:nvPr/>
        </p:nvSpPr>
        <p:spPr bwMode="auto">
          <a:xfrm>
            <a:off x="152400" y="3886200"/>
            <a:ext cx="2590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a:t>When an oxygen binds to the heme, the heme ring “bends” such that it is planar; this in turn pulls His F8 down 0.6 Å</a:t>
            </a:r>
          </a:p>
        </p:txBody>
      </p:sp>
      <p:sp>
        <p:nvSpPr>
          <p:cNvPr id="15366" name="TextBox 7"/>
          <p:cNvSpPr txBox="1">
            <a:spLocks noChangeArrowheads="1"/>
          </p:cNvSpPr>
          <p:nvPr/>
        </p:nvSpPr>
        <p:spPr bwMode="auto">
          <a:xfrm>
            <a:off x="4876800" y="6324600"/>
            <a:ext cx="396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a:solidFill>
                  <a:srgbClr val="FF0000"/>
                </a:solidFill>
              </a:rPr>
              <a:t>Which then moves helix F 1 Å</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914400"/>
            <a:ext cx="62674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Hemoglobin</a:t>
            </a:r>
            <a:r>
              <a:rPr lang="en-IN" sz="3200" b="1" dirty="0" smtClean="0">
                <a:solidFill>
                  <a:srgbClr val="B533BF"/>
                </a:solidFill>
              </a:rPr>
              <a:t> Conformational Change</a:t>
            </a:r>
            <a:endParaRPr lang="en-US" sz="3200" b="1" dirty="0">
              <a:solidFill>
                <a:srgbClr val="B533BF"/>
              </a:solidFill>
            </a:endParaRPr>
          </a:p>
        </p:txBody>
      </p:sp>
    </p:spTree>
    <p:extLst>
      <p:ext uri="{BB962C8B-B14F-4D97-AF65-F5344CB8AC3E}">
        <p14:creationId xmlns:p14="http://schemas.microsoft.com/office/powerpoint/2010/main" val="2873617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Coordination Environment of Fe</a:t>
            </a:r>
            <a:endParaRPr lang="en-US" sz="3200" b="1" dirty="0">
              <a:solidFill>
                <a:srgbClr val="B533BF"/>
              </a:solidFill>
            </a:endParaRPr>
          </a:p>
        </p:txBody>
      </p:sp>
      <p:pic>
        <p:nvPicPr>
          <p:cNvPr id="5" name="Picture 2" descr="O2 binding Fe porphyrins                                       0003B418G4 HD                          ABA781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4876800" cy="408226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6"/>
          <p:cNvSpPr txBox="1">
            <a:spLocks noChangeArrowheads="1"/>
          </p:cNvSpPr>
          <p:nvPr/>
        </p:nvSpPr>
        <p:spPr bwMode="auto">
          <a:xfrm>
            <a:off x="1295400" y="2077382"/>
            <a:ext cx="13874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latin typeface="Palatino" charset="0"/>
              </a:rPr>
              <a:t>High-spin</a:t>
            </a:r>
          </a:p>
          <a:p>
            <a:r>
              <a:rPr lang="en-US" altLang="en-US" sz="1400" b="1" dirty="0" smtClean="0">
                <a:latin typeface="Palatino" charset="0"/>
              </a:rPr>
              <a:t>Ferrous;</a:t>
            </a:r>
          </a:p>
          <a:p>
            <a:r>
              <a:rPr lang="en-US" altLang="en-US" sz="1400" b="1" dirty="0" smtClean="0">
                <a:latin typeface="Palatino" charset="0"/>
              </a:rPr>
              <a:t>paramagnetic</a:t>
            </a:r>
            <a:endParaRPr lang="en-US" altLang="en-US" sz="1400" b="1" dirty="0">
              <a:latin typeface="Palatino" charset="0"/>
            </a:endParaRPr>
          </a:p>
        </p:txBody>
      </p:sp>
      <p:sp>
        <p:nvSpPr>
          <p:cNvPr id="7" name="Text Box 7"/>
          <p:cNvSpPr txBox="1">
            <a:spLocks noChangeArrowheads="1"/>
          </p:cNvSpPr>
          <p:nvPr/>
        </p:nvSpPr>
        <p:spPr bwMode="auto">
          <a:xfrm>
            <a:off x="4419600" y="2057400"/>
            <a:ext cx="122822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Palatino" charset="0"/>
              </a:rPr>
              <a:t>Low-spin</a:t>
            </a:r>
          </a:p>
          <a:p>
            <a:r>
              <a:rPr lang="en-US" altLang="en-US" sz="1400" b="1" dirty="0" smtClean="0">
                <a:latin typeface="Palatino" charset="0"/>
              </a:rPr>
              <a:t>Ferric; </a:t>
            </a:r>
          </a:p>
          <a:p>
            <a:r>
              <a:rPr lang="en-US" altLang="en-US" sz="1400" b="1" dirty="0" smtClean="0">
                <a:latin typeface="Palatino" charset="0"/>
              </a:rPr>
              <a:t>diamagnetic</a:t>
            </a:r>
            <a:endParaRPr lang="en-US" altLang="en-US" sz="1400" b="1" dirty="0">
              <a:latin typeface="Palatino"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24131002"/>
              </p:ext>
            </p:extLst>
          </p:nvPr>
        </p:nvGraphicFramePr>
        <p:xfrm>
          <a:off x="6359525" y="3190875"/>
          <a:ext cx="1970088" cy="1914525"/>
        </p:xfrm>
        <a:graphic>
          <a:graphicData uri="http://schemas.openxmlformats.org/presentationml/2006/ole">
            <mc:AlternateContent xmlns:mc="http://schemas.openxmlformats.org/markup-compatibility/2006">
              <mc:Choice xmlns:v="urn:schemas-microsoft-com:vml" Requires="v">
                <p:oleObj spid="_x0000_s100381" name="CS ChemDraw Drawing" r:id="rId4" imgW="1976323" imgH="1910791" progId="ChemDraw.Document.6.0">
                  <p:embed/>
                </p:oleObj>
              </mc:Choice>
              <mc:Fallback>
                <p:oleObj name="CS ChemDraw Drawing" r:id="rId4" imgW="1976323" imgH="1910791"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525" y="3190875"/>
                        <a:ext cx="1970088" cy="19145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lgn="ctr">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40721973"/>
              </p:ext>
            </p:extLst>
          </p:nvPr>
        </p:nvGraphicFramePr>
        <p:xfrm>
          <a:off x="6678613" y="846137"/>
          <a:ext cx="1712912" cy="825500"/>
        </p:xfrm>
        <a:graphic>
          <a:graphicData uri="http://schemas.openxmlformats.org/presentationml/2006/ole">
            <mc:AlternateContent xmlns:mc="http://schemas.openxmlformats.org/markup-compatibility/2006">
              <mc:Choice xmlns:v="urn:schemas-microsoft-com:vml" Requires="v">
                <p:oleObj spid="_x0000_s100382" name="CS ChemDraw Drawing" r:id="rId6" imgW="1712671" imgH="825703" progId="ChemDraw.Document.6.0">
                  <p:embed/>
                </p:oleObj>
              </mc:Choice>
              <mc:Fallback>
                <p:oleObj name="CS ChemDraw Drawing" r:id="rId6" imgW="1712671" imgH="825703" progId="ChemDraw.Document.6.0">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8613" y="846137"/>
                        <a:ext cx="1712912" cy="825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lgn="ctr">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1"/>
          <p:cNvSpPr txBox="1">
            <a:spLocks noChangeArrowheads="1"/>
          </p:cNvSpPr>
          <p:nvPr/>
        </p:nvSpPr>
        <p:spPr bwMode="auto">
          <a:xfrm>
            <a:off x="7337425" y="1608137"/>
            <a:ext cx="1944687" cy="122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180000" tIns="180000" rIns="180000" bIns="180000">
            <a:spAutoFit/>
          </a:bodyPr>
          <a:lstStyle>
            <a:lvl1pPr eaLnBrk="0" hangingPunct="0">
              <a:defRPr>
                <a:solidFill>
                  <a:schemeClr val="tx1"/>
                </a:solidFill>
                <a:latin typeface="Arial" pitchFamily="34" charset="0"/>
                <a:cs typeface="Times New Roman" pitchFamily="18" charset="0"/>
              </a:defRPr>
            </a:lvl1pPr>
            <a:lvl2pPr marL="742950" indent="-285750" eaLnBrk="0" hangingPunct="0">
              <a:defRPr>
                <a:solidFill>
                  <a:schemeClr val="tx1"/>
                </a:solidFill>
                <a:latin typeface="Arial" pitchFamily="34" charset="0"/>
                <a:cs typeface="Times New Roman" pitchFamily="18" charset="0"/>
              </a:defRPr>
            </a:lvl2pPr>
            <a:lvl3pPr marL="1143000" indent="-228600" eaLnBrk="0" hangingPunct="0">
              <a:defRPr>
                <a:solidFill>
                  <a:schemeClr val="tx1"/>
                </a:solidFill>
                <a:latin typeface="Arial" pitchFamily="34" charset="0"/>
                <a:cs typeface="Times New Roman" pitchFamily="18" charset="0"/>
              </a:defRPr>
            </a:lvl3pPr>
            <a:lvl4pPr marL="1600200" indent="-228600" eaLnBrk="0" hangingPunct="0">
              <a:defRPr>
                <a:solidFill>
                  <a:schemeClr val="tx1"/>
                </a:solidFill>
                <a:latin typeface="Arial" pitchFamily="34" charset="0"/>
                <a:cs typeface="Times New Roman" pitchFamily="18" charset="0"/>
              </a:defRPr>
            </a:lvl4pPr>
            <a:lvl5pPr marL="2057400" indent="-228600" eaLnBrk="0" hangingPunct="0">
              <a:defRPr>
                <a:solidFill>
                  <a:schemeClr val="tx1"/>
                </a:solidFill>
                <a:latin typeface="Arial" pitchFamily="34" charset="0"/>
                <a:cs typeface="Times New Roman" pitchFamily="18" charset="0"/>
              </a:defRPr>
            </a:lvl5pPr>
            <a:lvl6pPr marL="2514600" indent="-228600" algn="ctr" eaLnBrk="0" fontAlgn="base" hangingPunct="0">
              <a:spcBef>
                <a:spcPct val="50000"/>
              </a:spcBef>
              <a:spcAft>
                <a:spcPct val="0"/>
              </a:spcAft>
              <a:defRPr>
                <a:solidFill>
                  <a:schemeClr val="tx1"/>
                </a:solidFill>
                <a:latin typeface="Arial" pitchFamily="34" charset="0"/>
                <a:cs typeface="Times New Roman" pitchFamily="18" charset="0"/>
              </a:defRPr>
            </a:lvl6pPr>
            <a:lvl7pPr marL="2971800" indent="-228600" algn="ctr" eaLnBrk="0" fontAlgn="base" hangingPunct="0">
              <a:spcBef>
                <a:spcPct val="50000"/>
              </a:spcBef>
              <a:spcAft>
                <a:spcPct val="0"/>
              </a:spcAft>
              <a:defRPr>
                <a:solidFill>
                  <a:schemeClr val="tx1"/>
                </a:solidFill>
                <a:latin typeface="Arial" pitchFamily="34" charset="0"/>
                <a:cs typeface="Times New Roman" pitchFamily="18" charset="0"/>
              </a:defRPr>
            </a:lvl7pPr>
            <a:lvl8pPr marL="3429000" indent="-228600" algn="ctr" eaLnBrk="0" fontAlgn="base" hangingPunct="0">
              <a:spcBef>
                <a:spcPct val="50000"/>
              </a:spcBef>
              <a:spcAft>
                <a:spcPct val="0"/>
              </a:spcAft>
              <a:defRPr>
                <a:solidFill>
                  <a:schemeClr val="tx1"/>
                </a:solidFill>
                <a:latin typeface="Arial" pitchFamily="34" charset="0"/>
                <a:cs typeface="Times New Roman" pitchFamily="18" charset="0"/>
              </a:defRPr>
            </a:lvl8pPr>
            <a:lvl9pPr marL="3886200" indent="-228600" algn="ctr" eaLnBrk="0" fontAlgn="base" hangingPunct="0">
              <a:spcBef>
                <a:spcPct val="50000"/>
              </a:spcBef>
              <a:spcAft>
                <a:spcPct val="0"/>
              </a:spcAft>
              <a:defRPr>
                <a:solidFill>
                  <a:schemeClr val="tx1"/>
                </a:solidFill>
                <a:latin typeface="Arial" pitchFamily="34" charset="0"/>
                <a:cs typeface="Times New Roman" pitchFamily="18" charset="0"/>
              </a:defRPr>
            </a:lvl9pPr>
          </a:lstStyle>
          <a:p>
            <a:pPr eaLnBrk="1" hangingPunct="1"/>
            <a:r>
              <a:rPr lang="en-GB" altLang="en-US" sz="1400" dirty="0"/>
              <a:t>Unpaired electron on Fe(III) is weakly coupled to unpaired electron on </a:t>
            </a:r>
            <a:r>
              <a:rPr lang="en-GB" altLang="en-US" sz="1400" b="1" dirty="0"/>
              <a:t>O</a:t>
            </a:r>
            <a:r>
              <a:rPr lang="en-GB" altLang="en-US" sz="1400" b="1" baseline="-25000" dirty="0"/>
              <a:t>2</a:t>
            </a:r>
            <a:r>
              <a:rPr lang="en-GB" altLang="en-US" sz="1400" b="1" baseline="30000" dirty="0">
                <a:latin typeface="Symbol" pitchFamily="18" charset="2"/>
              </a:rPr>
              <a:t>-</a:t>
            </a:r>
            <a:endParaRPr lang="en-GB" altLang="en-US" sz="1400" b="1" baseline="30000" dirty="0"/>
          </a:p>
        </p:txBody>
      </p:sp>
      <p:graphicFrame>
        <p:nvGraphicFramePr>
          <p:cNvPr id="11" name="Object 40"/>
          <p:cNvGraphicFramePr>
            <a:graphicFrameLocks noChangeAspect="1"/>
          </p:cNvGraphicFramePr>
          <p:nvPr>
            <p:extLst>
              <p:ext uri="{D42A27DB-BD31-4B8C-83A1-F6EECF244321}">
                <p14:modId xmlns:p14="http://schemas.microsoft.com/office/powerpoint/2010/main" val="156078205"/>
              </p:ext>
            </p:extLst>
          </p:nvPr>
        </p:nvGraphicFramePr>
        <p:xfrm>
          <a:off x="5791200" y="1881187"/>
          <a:ext cx="1806575" cy="1671638"/>
        </p:xfrm>
        <a:graphic>
          <a:graphicData uri="http://schemas.openxmlformats.org/presentationml/2006/ole">
            <mc:AlternateContent xmlns:mc="http://schemas.openxmlformats.org/markup-compatibility/2006">
              <mc:Choice xmlns:v="urn:schemas-microsoft-com:vml" Requires="v">
                <p:oleObj spid="_x0000_s100383" name="CS ChemDraw Drawing" r:id="rId8" imgW="1807159" imgH="1671523" progId="ChemDraw.Document.6.0">
                  <p:embed/>
                </p:oleObj>
              </mc:Choice>
              <mc:Fallback>
                <p:oleObj name="CS ChemDraw Drawing" r:id="rId8" imgW="1807159" imgH="1671523" progId="ChemDraw.Document.6.0">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1881187"/>
                        <a:ext cx="1806575" cy="16716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38100" algn="ctr">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descr="figure 7-03"/>
          <p:cNvPicPr>
            <a:picLocks noChangeAspect="1" noChangeArrowheads="1"/>
          </p:cNvPicPr>
          <p:nvPr/>
        </p:nvPicPr>
        <p:blipFill rotWithShape="1">
          <a:blip r:embed="rId10" cstate="print"/>
          <a:srcRect b="17425"/>
          <a:stretch/>
        </p:blipFill>
        <p:spPr bwMode="auto">
          <a:xfrm>
            <a:off x="3677093" y="5257800"/>
            <a:ext cx="5079948" cy="1528342"/>
          </a:xfrm>
          <a:prstGeom prst="rect">
            <a:avLst/>
          </a:prstGeom>
          <a:noFill/>
          <a:ln w="9525">
            <a:noFill/>
            <a:miter lim="800000"/>
            <a:headEnd/>
            <a:tailEnd/>
          </a:ln>
        </p:spPr>
      </p:pic>
      <p:sp>
        <p:nvSpPr>
          <p:cNvPr id="2" name="Rounded Rectangle 1"/>
          <p:cNvSpPr/>
          <p:nvPr/>
        </p:nvSpPr>
        <p:spPr>
          <a:xfrm>
            <a:off x="3505200" y="5257800"/>
            <a:ext cx="5410200" cy="152834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4000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40"/>
          <p:cNvGrpSpPr>
            <a:grpSpLocks/>
          </p:cNvGrpSpPr>
          <p:nvPr/>
        </p:nvGrpSpPr>
        <p:grpSpPr bwMode="auto">
          <a:xfrm>
            <a:off x="152401" y="3201987"/>
            <a:ext cx="8839199" cy="1598613"/>
            <a:chOff x="205" y="1804"/>
            <a:chExt cx="6032" cy="1007"/>
          </a:xfrm>
        </p:grpSpPr>
        <p:sp>
          <p:nvSpPr>
            <p:cNvPr id="4105" name="Text Box 6"/>
            <p:cNvSpPr txBox="1">
              <a:spLocks noChangeArrowheads="1"/>
            </p:cNvSpPr>
            <p:nvPr/>
          </p:nvSpPr>
          <p:spPr bwMode="auto">
            <a:xfrm>
              <a:off x="205" y="1804"/>
              <a:ext cx="26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sz="2000" dirty="0"/>
                <a:t>Ferrous </a:t>
              </a:r>
              <a:r>
                <a:rPr lang="en-US" altLang="ko-KR" sz="2000" dirty="0" err="1"/>
                <a:t>Oxymyoglobin</a:t>
              </a:r>
              <a:r>
                <a:rPr lang="en-US" altLang="ko-KR" sz="2000" dirty="0"/>
                <a:t> [Fe</a:t>
              </a:r>
              <a:r>
                <a:rPr lang="en-US" altLang="ko-KR" sz="2000" baseline="30000" dirty="0"/>
                <a:t>2+</a:t>
              </a:r>
              <a:r>
                <a:rPr lang="en-US" altLang="ko-KR" sz="2000" dirty="0"/>
                <a:t>/O</a:t>
              </a:r>
              <a:r>
                <a:rPr lang="en-US" altLang="ko-KR" sz="2000" baseline="-25000" dirty="0"/>
                <a:t>2</a:t>
              </a:r>
              <a:r>
                <a:rPr lang="en-US" altLang="ko-KR" sz="2000" dirty="0"/>
                <a:t>]</a:t>
              </a:r>
              <a:endParaRPr lang="en-US" altLang="ko-KR" sz="2000" baseline="-25000" dirty="0">
                <a:sym typeface="Wingdings" pitchFamily="2" charset="2"/>
              </a:endParaRPr>
            </a:p>
          </p:txBody>
        </p:sp>
        <p:sp>
          <p:nvSpPr>
            <p:cNvPr id="4106" name="Text Box 7"/>
            <p:cNvSpPr txBox="1">
              <a:spLocks noChangeArrowheads="1"/>
            </p:cNvSpPr>
            <p:nvPr/>
          </p:nvSpPr>
          <p:spPr bwMode="auto">
            <a:xfrm>
              <a:off x="210" y="2341"/>
              <a:ext cx="259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sz="2000"/>
                <a:t>Ferric Oxymyoglobin [Fe</a:t>
              </a:r>
              <a:r>
                <a:rPr lang="en-US" altLang="ko-KR" sz="2800" baseline="30000"/>
                <a:t>3+</a:t>
              </a:r>
              <a:r>
                <a:rPr lang="en-US" altLang="ko-KR" sz="2000"/>
                <a:t>/O</a:t>
              </a:r>
              <a:r>
                <a:rPr lang="en-US" altLang="ko-KR" sz="2800" baseline="-25000"/>
                <a:t>2</a:t>
              </a:r>
              <a:r>
                <a:rPr lang="en-US" altLang="ko-KR" sz="2800" baseline="30000"/>
                <a:t>-</a:t>
              </a:r>
              <a:r>
                <a:rPr lang="en-US" altLang="ko-KR" sz="2000"/>
                <a:t>]</a:t>
              </a:r>
              <a:endParaRPr lang="en-US" altLang="ko-KR" sz="2800" baseline="30000">
                <a:sym typeface="Wingdings" pitchFamily="2" charset="2"/>
              </a:endParaRPr>
            </a:p>
          </p:txBody>
        </p:sp>
        <p:sp>
          <p:nvSpPr>
            <p:cNvPr id="4107" name="Text Box 8"/>
            <p:cNvSpPr txBox="1">
              <a:spLocks noChangeArrowheads="1"/>
            </p:cNvSpPr>
            <p:nvPr/>
          </p:nvSpPr>
          <p:spPr bwMode="auto">
            <a:xfrm>
              <a:off x="3206" y="1805"/>
              <a:ext cx="30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sz="2000">
                  <a:solidFill>
                    <a:srgbClr val="000066"/>
                  </a:solidFill>
                  <a:sym typeface="Wingdings" pitchFamily="2" charset="2"/>
                </a:rPr>
                <a:t>Ferrous Deoxymyoglobin [Fe</a:t>
              </a:r>
              <a:r>
                <a:rPr lang="en-US" altLang="ko-KR" sz="2800" baseline="30000">
                  <a:solidFill>
                    <a:srgbClr val="000066"/>
                  </a:solidFill>
                  <a:sym typeface="Wingdings" pitchFamily="2" charset="2"/>
                </a:rPr>
                <a:t>2+</a:t>
              </a:r>
              <a:r>
                <a:rPr lang="en-US" altLang="ko-KR" sz="2000">
                  <a:solidFill>
                    <a:srgbClr val="000066"/>
                  </a:solidFill>
                  <a:sym typeface="Wingdings" pitchFamily="2" charset="2"/>
                </a:rPr>
                <a:t>] + O</a:t>
              </a:r>
              <a:r>
                <a:rPr lang="en-US" altLang="ko-KR" sz="2800" baseline="-25000">
                  <a:solidFill>
                    <a:srgbClr val="000066"/>
                  </a:solidFill>
                  <a:sym typeface="Wingdings" pitchFamily="2" charset="2"/>
                </a:rPr>
                <a:t>2</a:t>
              </a:r>
            </a:p>
          </p:txBody>
        </p:sp>
        <p:sp>
          <p:nvSpPr>
            <p:cNvPr id="4108" name="Text Box 9"/>
            <p:cNvSpPr txBox="1">
              <a:spLocks noChangeArrowheads="1"/>
            </p:cNvSpPr>
            <p:nvPr/>
          </p:nvSpPr>
          <p:spPr bwMode="auto">
            <a:xfrm>
              <a:off x="3206" y="2341"/>
              <a:ext cx="2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sz="2000" dirty="0" err="1">
                  <a:solidFill>
                    <a:srgbClr val="A50021"/>
                  </a:solidFill>
                  <a:sym typeface="Wingdings" pitchFamily="2" charset="2"/>
                </a:rPr>
                <a:t>Metmyoglobin</a:t>
              </a:r>
              <a:r>
                <a:rPr lang="en-US" altLang="ko-KR" sz="2000" dirty="0">
                  <a:solidFill>
                    <a:srgbClr val="A50021"/>
                  </a:solidFill>
                  <a:sym typeface="Wingdings" pitchFamily="2" charset="2"/>
                </a:rPr>
                <a:t> [Fe</a:t>
              </a:r>
              <a:r>
                <a:rPr lang="en-US" altLang="ko-KR" sz="2800" baseline="30000" dirty="0">
                  <a:solidFill>
                    <a:srgbClr val="A50021"/>
                  </a:solidFill>
                  <a:sym typeface="Wingdings" pitchFamily="2" charset="2"/>
                </a:rPr>
                <a:t>3+</a:t>
              </a:r>
              <a:r>
                <a:rPr lang="en-US" altLang="ko-KR" sz="2000" dirty="0">
                  <a:solidFill>
                    <a:srgbClr val="A50021"/>
                  </a:solidFill>
                  <a:sym typeface="Wingdings" pitchFamily="2" charset="2"/>
                </a:rPr>
                <a:t>] + </a:t>
              </a:r>
              <a:r>
                <a:rPr lang="en-US" altLang="ko-KR" sz="2000" dirty="0" smtClean="0">
                  <a:solidFill>
                    <a:srgbClr val="A50021"/>
                  </a:solidFill>
                  <a:sym typeface="Wingdings" pitchFamily="2" charset="2"/>
                </a:rPr>
                <a:t>O</a:t>
              </a:r>
              <a:r>
                <a:rPr lang="en-US" altLang="ko-KR" sz="2800" baseline="-25000" dirty="0" smtClean="0">
                  <a:solidFill>
                    <a:srgbClr val="A50021"/>
                  </a:solidFill>
                  <a:sym typeface="Wingdings" pitchFamily="2" charset="2"/>
                </a:rPr>
                <a:t>2</a:t>
              </a:r>
              <a:r>
                <a:rPr lang="en-US" altLang="ko-KR" sz="2800" baseline="30000" dirty="0" smtClean="0">
                  <a:solidFill>
                    <a:srgbClr val="A50021"/>
                  </a:solidFill>
                  <a:sym typeface="Wingdings" pitchFamily="2" charset="2"/>
                </a:rPr>
                <a:t>-</a:t>
              </a:r>
              <a:r>
                <a:rPr lang="en-US" altLang="ko-KR" sz="3600" baseline="30000" dirty="0" smtClean="0">
                  <a:solidFill>
                    <a:srgbClr val="A50021"/>
                  </a:solidFill>
                  <a:sym typeface="Wingdings" pitchFamily="2" charset="2"/>
                </a:rPr>
                <a:t>.</a:t>
              </a:r>
              <a:endParaRPr lang="en-US" altLang="ko-KR" sz="3600" baseline="30000" dirty="0">
                <a:solidFill>
                  <a:srgbClr val="A50021"/>
                </a:solidFill>
                <a:sym typeface="Wingdings" pitchFamily="2" charset="2"/>
              </a:endParaRPr>
            </a:p>
          </p:txBody>
        </p:sp>
        <p:sp>
          <p:nvSpPr>
            <p:cNvPr id="4109" name="Line 10"/>
            <p:cNvSpPr>
              <a:spLocks noChangeShapeType="1"/>
            </p:cNvSpPr>
            <p:nvPr/>
          </p:nvSpPr>
          <p:spPr bwMode="auto">
            <a:xfrm>
              <a:off x="2786" y="1895"/>
              <a:ext cx="363"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0" name="Line 13"/>
            <p:cNvSpPr>
              <a:spLocks noChangeShapeType="1"/>
            </p:cNvSpPr>
            <p:nvPr/>
          </p:nvSpPr>
          <p:spPr bwMode="auto">
            <a:xfrm flipH="1">
              <a:off x="2786" y="1988"/>
              <a:ext cx="363" cy="0"/>
            </a:xfrm>
            <a:prstGeom prst="line">
              <a:avLst/>
            </a:prstGeom>
            <a:noFill/>
            <a:ln w="28575">
              <a:solidFill>
                <a:srgbClr val="000066"/>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1" name="Line 11"/>
            <p:cNvSpPr>
              <a:spLocks noChangeShapeType="1"/>
            </p:cNvSpPr>
            <p:nvPr/>
          </p:nvSpPr>
          <p:spPr bwMode="auto">
            <a:xfrm>
              <a:off x="2786" y="2429"/>
              <a:ext cx="363"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2" name="Line 12"/>
            <p:cNvSpPr>
              <a:spLocks noChangeShapeType="1"/>
            </p:cNvSpPr>
            <p:nvPr/>
          </p:nvSpPr>
          <p:spPr bwMode="auto">
            <a:xfrm flipH="1">
              <a:off x="2786" y="2516"/>
              <a:ext cx="363" cy="0"/>
            </a:xfrm>
            <a:prstGeom prst="line">
              <a:avLst/>
            </a:prstGeom>
            <a:noFill/>
            <a:ln w="28575">
              <a:solidFill>
                <a:srgbClr val="A5002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3" name="Text Box 14"/>
            <p:cNvSpPr txBox="1">
              <a:spLocks noChangeArrowheads="1"/>
            </p:cNvSpPr>
            <p:nvPr/>
          </p:nvSpPr>
          <p:spPr bwMode="auto">
            <a:xfrm>
              <a:off x="2874" y="2405"/>
              <a:ext cx="2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b="1">
                  <a:solidFill>
                    <a:srgbClr val="A50021"/>
                  </a:solidFill>
                </a:rPr>
                <a:t>X</a:t>
              </a:r>
            </a:p>
          </p:txBody>
        </p:sp>
        <p:grpSp>
          <p:nvGrpSpPr>
            <p:cNvPr id="4114" name="Group 38"/>
            <p:cNvGrpSpPr>
              <a:grpSpLocks/>
            </p:cNvGrpSpPr>
            <p:nvPr/>
          </p:nvGrpSpPr>
          <p:grpSpPr bwMode="auto">
            <a:xfrm>
              <a:off x="5249" y="2072"/>
              <a:ext cx="607" cy="323"/>
              <a:chOff x="5317" y="2072"/>
              <a:chExt cx="607" cy="323"/>
            </a:xfrm>
          </p:grpSpPr>
          <p:sp>
            <p:nvSpPr>
              <p:cNvPr id="4118" name="Line 21"/>
              <p:cNvSpPr>
                <a:spLocks noChangeShapeType="1"/>
              </p:cNvSpPr>
              <p:nvPr/>
            </p:nvSpPr>
            <p:spPr bwMode="auto">
              <a:xfrm flipV="1">
                <a:off x="5319" y="2259"/>
                <a:ext cx="136" cy="1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19" name="Text Box 22"/>
              <p:cNvSpPr txBox="1">
                <a:spLocks noChangeArrowheads="1"/>
              </p:cNvSpPr>
              <p:nvPr/>
            </p:nvSpPr>
            <p:spPr bwMode="auto">
              <a:xfrm>
                <a:off x="5317" y="2072"/>
                <a:ext cx="6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algn="ctr" eaLnBrk="1" hangingPunct="1"/>
                <a:r>
                  <a:rPr lang="en-US" altLang="ko-KR"/>
                  <a:t>toxicity</a:t>
                </a:r>
              </a:p>
            </p:txBody>
          </p:sp>
        </p:grpSp>
        <p:sp>
          <p:nvSpPr>
            <p:cNvPr id="4115" name="Text Box 23"/>
            <p:cNvSpPr txBox="1">
              <a:spLocks noChangeArrowheads="1"/>
            </p:cNvSpPr>
            <p:nvPr/>
          </p:nvSpPr>
          <p:spPr bwMode="auto">
            <a:xfrm>
              <a:off x="2868" y="1875"/>
              <a:ext cx="1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endParaRPr lang="en-US" altLang="ko-KR" b="1" dirty="0">
                <a:solidFill>
                  <a:srgbClr val="000066"/>
                </a:solidFill>
              </a:endParaRPr>
            </a:p>
          </p:txBody>
        </p:sp>
        <p:sp>
          <p:nvSpPr>
            <p:cNvPr id="4116" name="Line 24"/>
            <p:cNvSpPr>
              <a:spLocks noChangeShapeType="1"/>
            </p:cNvSpPr>
            <p:nvPr/>
          </p:nvSpPr>
          <p:spPr bwMode="auto">
            <a:xfrm rot="-5400000">
              <a:off x="1240" y="2216"/>
              <a:ext cx="258"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7" name="Text Box 27"/>
            <p:cNvSpPr txBox="1">
              <a:spLocks noChangeArrowheads="1"/>
            </p:cNvSpPr>
            <p:nvPr/>
          </p:nvSpPr>
          <p:spPr bwMode="auto">
            <a:xfrm>
              <a:off x="3301" y="2578"/>
              <a:ext cx="1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eaLnBrk="1" hangingPunct="1"/>
              <a:r>
                <a:rPr lang="en-US" altLang="ko-KR"/>
                <a:t>(unable to bind O</a:t>
              </a:r>
              <a:r>
                <a:rPr lang="en-US" altLang="ko-KR" sz="2400" baseline="-25000"/>
                <a:t>2</a:t>
              </a:r>
              <a:r>
                <a:rPr lang="en-US" altLang="ko-KR"/>
                <a:t>)</a:t>
              </a:r>
            </a:p>
          </p:txBody>
        </p:sp>
      </p:grpSp>
      <p:sp>
        <p:nvSpPr>
          <p:cNvPr id="4099" name="Text Box 28"/>
          <p:cNvSpPr txBox="1">
            <a:spLocks noChangeArrowheads="1"/>
          </p:cNvSpPr>
          <p:nvPr/>
        </p:nvSpPr>
        <p:spPr bwMode="auto">
          <a:xfrm>
            <a:off x="228600" y="4787901"/>
            <a:ext cx="8686799"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eaLnBrk="0" hangingPunct="0">
              <a:defRPr kumimoji="1">
                <a:solidFill>
                  <a:schemeClr val="tx1"/>
                </a:solidFill>
                <a:latin typeface="Arial" pitchFamily="34" charset="0"/>
                <a:ea typeface="굴림" pitchFamily="50" charset="-127"/>
              </a:defRPr>
            </a:lvl1pPr>
            <a:lvl2pPr marL="742950" indent="-285750" eaLnBrk="0" hangingPunct="0">
              <a:defRPr kumimoji="1">
                <a:solidFill>
                  <a:schemeClr val="tx1"/>
                </a:solidFill>
                <a:latin typeface="Arial" pitchFamily="34" charset="0"/>
                <a:ea typeface="굴림" pitchFamily="50" charset="-127"/>
              </a:defRPr>
            </a:lvl2pPr>
            <a:lvl3pPr marL="1143000" indent="-228600" eaLnBrk="0" hangingPunct="0">
              <a:defRPr kumimoji="1">
                <a:solidFill>
                  <a:schemeClr val="tx1"/>
                </a:solidFill>
                <a:latin typeface="Arial" pitchFamily="34" charset="0"/>
                <a:ea typeface="굴림" pitchFamily="50" charset="-127"/>
              </a:defRPr>
            </a:lvl3pPr>
            <a:lvl4pPr marL="1600200" indent="-228600" eaLnBrk="0" hangingPunct="0">
              <a:defRPr kumimoji="1">
                <a:solidFill>
                  <a:schemeClr val="tx1"/>
                </a:solidFill>
                <a:latin typeface="Arial" pitchFamily="34" charset="0"/>
                <a:ea typeface="굴림" pitchFamily="50" charset="-127"/>
              </a:defRPr>
            </a:lvl4pPr>
            <a:lvl5pPr marL="2057400" indent="-228600" eaLnBrk="0" hangingPunct="0">
              <a:defRPr kumimoji="1">
                <a:solidFill>
                  <a:schemeClr val="tx1"/>
                </a:solidFill>
                <a:latin typeface="Arial" pitchFamily="34" charset="0"/>
                <a:ea typeface="굴림" pitchFamily="50" charset="-127"/>
              </a:defRPr>
            </a:lvl5pPr>
            <a:lvl6pPr marL="25146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6pPr>
            <a:lvl7pPr marL="29718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7pPr>
            <a:lvl8pPr marL="34290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8pPr>
            <a:lvl9pPr marL="3886200" indent="-228600" eaLnBrk="0" fontAlgn="base" latinLnBrk="1" hangingPunct="0">
              <a:spcBef>
                <a:spcPct val="0"/>
              </a:spcBef>
              <a:spcAft>
                <a:spcPct val="0"/>
              </a:spcAft>
              <a:defRPr kumimoji="1">
                <a:solidFill>
                  <a:schemeClr val="tx1"/>
                </a:solidFill>
                <a:latin typeface="Arial" pitchFamily="34" charset="0"/>
                <a:ea typeface="굴림" pitchFamily="50" charset="-127"/>
              </a:defRPr>
            </a:lvl9pPr>
          </a:lstStyle>
          <a:p>
            <a:pPr algn="just" eaLnBrk="1" hangingPunct="1">
              <a:lnSpc>
                <a:spcPct val="150000"/>
              </a:lnSpc>
              <a:buFontTx/>
              <a:buChar char="•"/>
            </a:pPr>
            <a:r>
              <a:rPr lang="en-US" altLang="ko-KR" dirty="0">
                <a:solidFill>
                  <a:srgbClr val="FF0000"/>
                </a:solidFill>
                <a:sym typeface="Wingdings" pitchFamily="2" charset="2"/>
              </a:rPr>
              <a:t>Oxygen must leave as dioxygen rather than superoxide. Why?</a:t>
            </a:r>
          </a:p>
          <a:p>
            <a:pPr algn="just" eaLnBrk="1" hangingPunct="1">
              <a:lnSpc>
                <a:spcPct val="150000"/>
              </a:lnSpc>
              <a:buFontTx/>
              <a:buChar char="•"/>
            </a:pPr>
            <a:r>
              <a:rPr lang="en-US" altLang="ko-KR" dirty="0">
                <a:sym typeface="Wingdings" pitchFamily="2" charset="2"/>
              </a:rPr>
              <a:t>Reversible oxygen binding and storage</a:t>
            </a:r>
            <a:endParaRPr lang="en-US" altLang="ko-KR" dirty="0"/>
          </a:p>
          <a:p>
            <a:pPr algn="just" eaLnBrk="1" hangingPunct="1">
              <a:lnSpc>
                <a:spcPct val="150000"/>
              </a:lnSpc>
              <a:buFontTx/>
              <a:buChar char="•"/>
            </a:pPr>
            <a:r>
              <a:rPr lang="en-US" altLang="ko-KR" dirty="0"/>
              <a:t>The hydrogen bonding between the distal histidine and oxygen stabilizes the ferric (Fe</a:t>
            </a:r>
            <a:r>
              <a:rPr lang="en-US" altLang="ko-KR" sz="2400" baseline="30000" dirty="0"/>
              <a:t>3+</a:t>
            </a:r>
            <a:r>
              <a:rPr lang="en-US" altLang="ko-KR" dirty="0"/>
              <a:t>) form of </a:t>
            </a:r>
            <a:r>
              <a:rPr lang="en-US" altLang="ko-KR" dirty="0" err="1"/>
              <a:t>oxymyoglobin</a:t>
            </a:r>
            <a:r>
              <a:rPr lang="en-US" altLang="ko-KR" dirty="0"/>
              <a:t> and does not allow superoxide release.</a:t>
            </a:r>
          </a:p>
          <a:p>
            <a:pPr algn="just" eaLnBrk="1" hangingPunct="1">
              <a:lnSpc>
                <a:spcPct val="150000"/>
              </a:lnSpc>
              <a:buFontTx/>
              <a:buChar char="•"/>
            </a:pPr>
            <a:r>
              <a:rPr lang="en-US" altLang="ko-KR" dirty="0">
                <a:sym typeface="Wingdings" pitchFamily="2" charset="2"/>
              </a:rPr>
              <a:t>O</a:t>
            </a:r>
            <a:r>
              <a:rPr lang="en-US" altLang="ko-KR" dirty="0"/>
              <a:t>xygen can be released only from the ferrous (Fe</a:t>
            </a:r>
            <a:r>
              <a:rPr lang="en-US" altLang="ko-KR" sz="2400" baseline="30000" dirty="0"/>
              <a:t>2+</a:t>
            </a:r>
            <a:r>
              <a:rPr lang="en-US" altLang="ko-KR" dirty="0"/>
              <a:t>) form of </a:t>
            </a:r>
            <a:r>
              <a:rPr lang="en-US" altLang="ko-KR" dirty="0" err="1"/>
              <a:t>oxymyoglobin</a:t>
            </a:r>
            <a:r>
              <a:rPr lang="en-US" altLang="ko-KR" dirty="0"/>
              <a:t>.</a:t>
            </a:r>
          </a:p>
        </p:txBody>
      </p:sp>
      <p:grpSp>
        <p:nvGrpSpPr>
          <p:cNvPr id="4100" name="Group 37"/>
          <p:cNvGrpSpPr>
            <a:grpSpLocks/>
          </p:cNvGrpSpPr>
          <p:nvPr/>
        </p:nvGrpSpPr>
        <p:grpSpPr bwMode="auto">
          <a:xfrm>
            <a:off x="905608" y="661987"/>
            <a:ext cx="7476392" cy="2389188"/>
            <a:chOff x="177" y="348"/>
            <a:chExt cx="5102" cy="1505"/>
          </a:xfrm>
        </p:grpSpPr>
        <p:pic>
          <p:nvPicPr>
            <p:cNvPr id="4101" name="Picture 5" descr="figure 7-04"/>
            <p:cNvPicPr>
              <a:picLocks noChangeAspect="1" noChangeArrowheads="1"/>
            </p:cNvPicPr>
            <p:nvPr/>
          </p:nvPicPr>
          <p:blipFill>
            <a:blip r:embed="rId3">
              <a:extLst>
                <a:ext uri="{28A0092B-C50C-407E-A947-70E740481C1C}">
                  <a14:useLocalDpi xmlns:a14="http://schemas.microsoft.com/office/drawing/2010/main" val="0"/>
                </a:ext>
              </a:extLst>
            </a:blip>
            <a:srcRect b="8153"/>
            <a:stretch>
              <a:fillRect/>
            </a:stretch>
          </p:blipFill>
          <p:spPr bwMode="auto">
            <a:xfrm>
              <a:off x="3457" y="348"/>
              <a:ext cx="1822" cy="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4" descr="figure 7-03"/>
            <p:cNvPicPr>
              <a:picLocks noChangeAspect="1" noChangeArrowheads="1"/>
            </p:cNvPicPr>
            <p:nvPr/>
          </p:nvPicPr>
          <p:blipFill>
            <a:blip r:embed="rId4" cstate="print">
              <a:extLst>
                <a:ext uri="{28A0092B-C50C-407E-A947-70E740481C1C}">
                  <a14:useLocalDpi xmlns:a14="http://schemas.microsoft.com/office/drawing/2010/main" val="0"/>
                </a:ext>
              </a:extLst>
            </a:blip>
            <a:srcRect b="19569"/>
            <a:stretch>
              <a:fillRect/>
            </a:stretch>
          </p:blipFill>
          <p:spPr bwMode="auto">
            <a:xfrm>
              <a:off x="177" y="743"/>
              <a:ext cx="2428"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Box 23"/>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Maintaining the </a:t>
            </a:r>
            <a:r>
              <a:rPr lang="en-IN" sz="3200" b="1" dirty="0" err="1" smtClean="0">
                <a:solidFill>
                  <a:srgbClr val="B533BF"/>
                </a:solidFill>
              </a:rPr>
              <a:t>Heme</a:t>
            </a:r>
            <a:r>
              <a:rPr lang="en-IN" sz="3200" b="1" dirty="0" smtClean="0">
                <a:solidFill>
                  <a:srgbClr val="B533BF"/>
                </a:solidFill>
              </a:rPr>
              <a:t> Functionality</a:t>
            </a:r>
            <a:endParaRPr lang="en-US" sz="3200" b="1" dirty="0">
              <a:solidFill>
                <a:srgbClr val="B533BF"/>
              </a:solidFill>
            </a:endParaRPr>
          </a:p>
        </p:txBody>
      </p:sp>
    </p:spTree>
    <p:extLst>
      <p:ext uri="{BB962C8B-B14F-4D97-AF65-F5344CB8AC3E}">
        <p14:creationId xmlns:p14="http://schemas.microsoft.com/office/powerpoint/2010/main" val="2490536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Monsanto Acetic Acid Process</a:t>
            </a:r>
            <a:endParaRPr lang="en-US" sz="3200" b="1" dirty="0">
              <a:solidFill>
                <a:srgbClr val="B533BF"/>
              </a:solidFill>
            </a:endParaRPr>
          </a:p>
        </p:txBody>
      </p:sp>
      <p:sp>
        <p:nvSpPr>
          <p:cNvPr id="2" name="Rectangle 1"/>
          <p:cNvSpPr/>
          <p:nvPr/>
        </p:nvSpPr>
        <p:spPr>
          <a:xfrm>
            <a:off x="304800" y="762000"/>
            <a:ext cx="8458200" cy="3754874"/>
          </a:xfrm>
          <a:prstGeom prst="rect">
            <a:avLst/>
          </a:prstGeom>
        </p:spPr>
        <p:txBody>
          <a:bodyPr wrap="square">
            <a:spAutoFit/>
          </a:bodyPr>
          <a:lstStyle/>
          <a:p>
            <a:endParaRPr lang="en-IN" dirty="0"/>
          </a:p>
          <a:p>
            <a:pPr marL="342900" indent="-342900">
              <a:buFont typeface="Wingdings" panose="05000000000000000000" pitchFamily="2" charset="2"/>
              <a:buChar char="q"/>
            </a:pPr>
            <a:r>
              <a:rPr lang="en-IN" sz="2000" b="1" dirty="0">
                <a:solidFill>
                  <a:srgbClr val="87319F"/>
                </a:solidFill>
              </a:rPr>
              <a:t>This is the second largest homogeneous catalytic industrial process with over 7 billion pounds of acetic acid produced each year using this technology. </a:t>
            </a:r>
          </a:p>
          <a:p>
            <a:pPr marL="342900" indent="-342900">
              <a:buFont typeface="Wingdings" panose="05000000000000000000" pitchFamily="2" charset="2"/>
              <a:buChar char="q"/>
            </a:pPr>
            <a:r>
              <a:rPr lang="en-IN" sz="2000" b="1" dirty="0" smtClean="0">
                <a:solidFill>
                  <a:srgbClr val="87319F"/>
                </a:solidFill>
              </a:rPr>
              <a:t>Prior </a:t>
            </a:r>
            <a:r>
              <a:rPr lang="en-IN" sz="2000" b="1" dirty="0">
                <a:solidFill>
                  <a:srgbClr val="87319F"/>
                </a:solidFill>
              </a:rPr>
              <a:t>to 1970, acetic acid was made using cobalt catalysts (BASF process) requiring rather severe conditions. In 1970 Monsanto commercialized a </a:t>
            </a:r>
            <a:r>
              <a:rPr lang="en-IN" sz="2000" b="1" dirty="0">
                <a:solidFill>
                  <a:srgbClr val="00B0F0"/>
                </a:solidFill>
              </a:rPr>
              <a:t>rhodium carbonyl iodide</a:t>
            </a:r>
            <a:r>
              <a:rPr lang="en-IN" sz="2000" b="1" dirty="0">
                <a:solidFill>
                  <a:srgbClr val="87319F"/>
                </a:solidFill>
              </a:rPr>
              <a:t> catalyst that is commonly called the Monsanto Acetic Acid Process (developed in the late 60's by James Roth at the corporate research </a:t>
            </a:r>
            <a:r>
              <a:rPr lang="en-IN" sz="2000" b="1" dirty="0" err="1">
                <a:solidFill>
                  <a:srgbClr val="87319F"/>
                </a:solidFill>
              </a:rPr>
              <a:t>center</a:t>
            </a:r>
            <a:r>
              <a:rPr lang="en-IN" sz="2000" b="1" dirty="0">
                <a:solidFill>
                  <a:srgbClr val="87319F"/>
                </a:solidFill>
              </a:rPr>
              <a:t> in St. Louis). </a:t>
            </a:r>
          </a:p>
          <a:p>
            <a:pPr marL="342900" indent="-342900">
              <a:buFont typeface="Wingdings" panose="05000000000000000000" pitchFamily="2" charset="2"/>
              <a:buChar char="q"/>
            </a:pPr>
            <a:r>
              <a:rPr lang="en-IN" sz="2000" b="1" dirty="0" smtClean="0">
                <a:solidFill>
                  <a:srgbClr val="87319F"/>
                </a:solidFill>
              </a:rPr>
              <a:t>In </a:t>
            </a:r>
            <a:r>
              <a:rPr lang="en-IN" sz="2000" b="1" dirty="0">
                <a:solidFill>
                  <a:srgbClr val="87319F"/>
                </a:solidFill>
              </a:rPr>
              <a:t>1986 Monsanto sold the acetic acid plant and technology to British Petroleum, but it is still commonly referred to as the Monsanto Acetic Acid process. </a:t>
            </a:r>
          </a:p>
        </p:txBody>
      </p:sp>
      <p:graphicFrame>
        <p:nvGraphicFramePr>
          <p:cNvPr id="3" name="Object 2"/>
          <p:cNvGraphicFramePr>
            <a:graphicFrameLocks noChangeAspect="1"/>
          </p:cNvGraphicFramePr>
          <p:nvPr>
            <p:extLst>
              <p:ext uri="{D42A27DB-BD31-4B8C-83A1-F6EECF244321}">
                <p14:modId xmlns:p14="http://schemas.microsoft.com/office/powerpoint/2010/main" val="3954819514"/>
              </p:ext>
            </p:extLst>
          </p:nvPr>
        </p:nvGraphicFramePr>
        <p:xfrm>
          <a:off x="125413" y="5410200"/>
          <a:ext cx="3516312" cy="700088"/>
        </p:xfrm>
        <a:graphic>
          <a:graphicData uri="http://schemas.openxmlformats.org/presentationml/2006/ole">
            <mc:AlternateContent xmlns:mc="http://schemas.openxmlformats.org/markup-compatibility/2006">
              <mc:Choice xmlns:v="urn:schemas-microsoft-com:vml" Requires="v">
                <p:oleObj spid="_x0000_s71700" r:id="rId3" imgW="3515552" imgH="700532" progId="">
                  <p:embed/>
                </p:oleObj>
              </mc:Choice>
              <mc:Fallback>
                <p:oleObj r:id="rId3" imgW="3515552" imgH="700532" progId="">
                  <p:embed/>
                  <p:pic>
                    <p:nvPicPr>
                      <p:cNvPr id="0" name=""/>
                      <p:cNvPicPr/>
                      <p:nvPr/>
                    </p:nvPicPr>
                    <p:blipFill>
                      <a:blip r:embed="rId4"/>
                      <a:stretch>
                        <a:fillRect/>
                      </a:stretch>
                    </p:blipFill>
                    <p:spPr>
                      <a:xfrm>
                        <a:off x="125413" y="5410200"/>
                        <a:ext cx="3516312" cy="700088"/>
                      </a:xfrm>
                      <a:prstGeom prst="rect">
                        <a:avLst/>
                      </a:prstGeom>
                    </p:spPr>
                  </p:pic>
                </p:oleObj>
              </mc:Fallback>
            </mc:AlternateContent>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794592274"/>
              </p:ext>
            </p:extLst>
          </p:nvPr>
        </p:nvGraphicFramePr>
        <p:xfrm>
          <a:off x="3944678" y="4746003"/>
          <a:ext cx="5062112" cy="2057400"/>
        </p:xfrm>
        <a:graphic>
          <a:graphicData uri="http://schemas.openxmlformats.org/drawingml/2006/table">
            <a:tbl>
              <a:tblPr/>
              <a:tblGrid>
                <a:gridCol w="1675046"/>
                <a:gridCol w="1961593"/>
                <a:gridCol w="1425473"/>
              </a:tblGrid>
              <a:tr h="265471">
                <a:tc>
                  <a:txBody>
                    <a:bodyPr/>
                    <a:lstStyle/>
                    <a:p>
                      <a:pPr marL="0" marR="0" algn="ctr">
                        <a:spcBef>
                          <a:spcPts val="500"/>
                        </a:spcBef>
                        <a:spcAft>
                          <a:spcPts val="500"/>
                        </a:spcAft>
                      </a:pPr>
                      <a:endParaRPr lang="en-US" sz="1600" dirty="0">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spcBef>
                          <a:spcPts val="500"/>
                        </a:spcBef>
                        <a:spcAft>
                          <a:spcPts val="500"/>
                        </a:spcAft>
                      </a:pPr>
                      <a:r>
                        <a:rPr lang="en-US" sz="1600" b="1" dirty="0">
                          <a:latin typeface="Arial"/>
                          <a:ea typeface="Times New Roman"/>
                          <a:cs typeface="Times New Roman"/>
                        </a:rPr>
                        <a:t>Cobalt</a:t>
                      </a:r>
                      <a:endParaRPr lang="en-US" sz="1600" dirty="0">
                        <a:latin typeface="Times New Roman"/>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a:spcBef>
                          <a:spcPts val="500"/>
                        </a:spcBef>
                        <a:spcAft>
                          <a:spcPts val="500"/>
                        </a:spcAft>
                      </a:pPr>
                      <a:r>
                        <a:rPr lang="en-US" sz="1600" b="1" dirty="0">
                          <a:solidFill>
                            <a:srgbClr val="FF0000"/>
                          </a:solidFill>
                          <a:latin typeface="Arial"/>
                          <a:ea typeface="Times New Roman"/>
                          <a:cs typeface="Times New Roman"/>
                        </a:rPr>
                        <a:t>Rhodium</a:t>
                      </a:r>
                      <a:endParaRPr lang="en-US" sz="1600" dirty="0">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98655">
                <a:tc>
                  <a:txBody>
                    <a:bodyPr/>
                    <a:lstStyle/>
                    <a:p>
                      <a:pPr marL="0" marR="0" algn="ctr">
                        <a:spcBef>
                          <a:spcPts val="500"/>
                        </a:spcBef>
                        <a:spcAft>
                          <a:spcPts val="500"/>
                        </a:spcAft>
                      </a:pPr>
                      <a:r>
                        <a:rPr lang="en-US" sz="1600" dirty="0">
                          <a:latin typeface="Times New Roman"/>
                          <a:ea typeface="Times New Roman"/>
                          <a:cs typeface="Times New Roman"/>
                        </a:rPr>
                        <a:t>Concentration</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 10</a:t>
                      </a:r>
                      <a:r>
                        <a:rPr lang="en-US" sz="1600" baseline="30000" dirty="0">
                          <a:latin typeface="Symbol"/>
                          <a:ea typeface="Times New Roman"/>
                          <a:cs typeface="Times New Roman"/>
                        </a:rPr>
                        <a:t>-</a:t>
                      </a:r>
                      <a:r>
                        <a:rPr lang="en-US" sz="1600" baseline="30000" dirty="0">
                          <a:latin typeface="Times New Roman"/>
                          <a:ea typeface="Times New Roman"/>
                          <a:cs typeface="Times New Roman"/>
                        </a:rPr>
                        <a:t>1</a:t>
                      </a:r>
                      <a:r>
                        <a:rPr lang="en-US" sz="1600" dirty="0">
                          <a:latin typeface="Times New Roman"/>
                          <a:ea typeface="Times New Roman"/>
                          <a:cs typeface="Times New Roman"/>
                        </a:rPr>
                        <a:t> M</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 10</a:t>
                      </a:r>
                      <a:r>
                        <a:rPr lang="en-US" sz="1600" kern="1200" baseline="30000" dirty="0">
                          <a:solidFill>
                            <a:schemeClr val="tx1"/>
                          </a:solidFill>
                          <a:latin typeface="Symbol"/>
                          <a:ea typeface="Times New Roman"/>
                          <a:cs typeface="Times New Roman"/>
                        </a:rPr>
                        <a:t>-</a:t>
                      </a:r>
                      <a:r>
                        <a:rPr lang="en-US" sz="1600" kern="1200" baseline="30000" dirty="0">
                          <a:solidFill>
                            <a:schemeClr val="tx1"/>
                          </a:solidFill>
                          <a:latin typeface="Times New Roman"/>
                          <a:ea typeface="Times New Roman"/>
                          <a:cs typeface="Times New Roman"/>
                        </a:rPr>
                        <a:t>3</a:t>
                      </a:r>
                      <a:r>
                        <a:rPr lang="en-US" sz="1600" dirty="0">
                          <a:latin typeface="Times New Roman"/>
                          <a:ea typeface="Times New Roman"/>
                          <a:cs typeface="Times New Roman"/>
                        </a:rPr>
                        <a:t> 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r>
              <a:tr h="298655">
                <a:tc>
                  <a:txBody>
                    <a:bodyPr/>
                    <a:lstStyle/>
                    <a:p>
                      <a:pPr marL="0" marR="0" algn="ctr">
                        <a:spcBef>
                          <a:spcPts val="500"/>
                        </a:spcBef>
                        <a:spcAft>
                          <a:spcPts val="500"/>
                        </a:spcAft>
                      </a:pPr>
                      <a:r>
                        <a:rPr lang="en-US" sz="1600" dirty="0">
                          <a:latin typeface="Times New Roman"/>
                          <a:ea typeface="Times New Roman"/>
                          <a:cs typeface="Times New Roman"/>
                        </a:rPr>
                        <a:t>Temperature</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 </a:t>
                      </a:r>
                      <a:r>
                        <a:rPr lang="en-US" sz="1600" dirty="0" smtClean="0">
                          <a:latin typeface="Times New Roman"/>
                          <a:ea typeface="Times New Roman"/>
                          <a:cs typeface="Times New Roman"/>
                        </a:rPr>
                        <a:t>230°C</a:t>
                      </a:r>
                      <a:endParaRPr lang="en-US" sz="1600" dirty="0">
                        <a:latin typeface="Times New Roman"/>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a:t>
                      </a:r>
                      <a:r>
                        <a:rPr lang="en-US" sz="1600" dirty="0" smtClean="0">
                          <a:latin typeface="Times New Roman"/>
                          <a:ea typeface="Times New Roman"/>
                          <a:cs typeface="Times New Roman"/>
                        </a:rPr>
                        <a:t>180°C</a:t>
                      </a:r>
                      <a:endParaRPr lang="en-US" sz="1600" dirty="0">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r>
              <a:tr h="298655">
                <a:tc>
                  <a:txBody>
                    <a:bodyPr/>
                    <a:lstStyle/>
                    <a:p>
                      <a:pPr marL="0" marR="0" algn="ctr">
                        <a:spcBef>
                          <a:spcPts val="500"/>
                        </a:spcBef>
                        <a:spcAft>
                          <a:spcPts val="500"/>
                        </a:spcAft>
                      </a:pPr>
                      <a:r>
                        <a:rPr lang="en-US" sz="1600" dirty="0">
                          <a:latin typeface="Times New Roman"/>
                          <a:ea typeface="Times New Roman"/>
                          <a:cs typeface="Times New Roman"/>
                        </a:rPr>
                        <a:t>Pressure</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500-700 </a:t>
                      </a:r>
                      <a:r>
                        <a:rPr lang="en-US" sz="1600" dirty="0" err="1">
                          <a:latin typeface="Times New Roman"/>
                          <a:ea typeface="Times New Roman"/>
                          <a:cs typeface="Times New Roman"/>
                        </a:rPr>
                        <a:t>atm</a:t>
                      </a:r>
                      <a:endParaRPr lang="en-US" sz="1600" dirty="0">
                        <a:latin typeface="Times New Roman"/>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30-40 </a:t>
                      </a:r>
                      <a:r>
                        <a:rPr lang="en-US" sz="1600" dirty="0" err="1">
                          <a:latin typeface="Times New Roman"/>
                          <a:ea typeface="Times New Roman"/>
                          <a:cs typeface="Times New Roman"/>
                        </a:rPr>
                        <a:t>atm</a:t>
                      </a:r>
                      <a:endParaRPr lang="en-US" sz="1600" dirty="0">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r>
              <a:tr h="298655">
                <a:tc>
                  <a:txBody>
                    <a:bodyPr/>
                    <a:lstStyle/>
                    <a:p>
                      <a:pPr marL="0" marR="0" algn="ctr">
                        <a:spcBef>
                          <a:spcPts val="500"/>
                        </a:spcBef>
                        <a:spcAft>
                          <a:spcPts val="500"/>
                        </a:spcAft>
                      </a:pPr>
                      <a:r>
                        <a:rPr lang="en-US" sz="1600" dirty="0">
                          <a:latin typeface="Times New Roman"/>
                          <a:ea typeface="Times New Roman"/>
                          <a:cs typeface="Times New Roman"/>
                        </a:rPr>
                        <a:t>Selectivity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90%</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marL="0" marR="0" algn="ctr">
                        <a:spcBef>
                          <a:spcPts val="500"/>
                        </a:spcBef>
                        <a:spcAft>
                          <a:spcPts val="500"/>
                        </a:spcAft>
                      </a:pPr>
                      <a:r>
                        <a:rPr lang="en-US" sz="1600" dirty="0">
                          <a:latin typeface="Times New Roman"/>
                          <a:ea typeface="Times New Roman"/>
                          <a:cs typeface="Times New Roman"/>
                        </a:rPr>
                        <a:t>&gt; 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r>
              <a:tr h="597309">
                <a:tc>
                  <a:txBody>
                    <a:bodyPr/>
                    <a:lstStyle/>
                    <a:p>
                      <a:pPr marL="0" marR="0" algn="ctr">
                        <a:spcBef>
                          <a:spcPts val="500"/>
                        </a:spcBef>
                        <a:spcAft>
                          <a:spcPts val="500"/>
                        </a:spcAft>
                      </a:pPr>
                      <a:r>
                        <a:rPr lang="en-US" sz="1600" dirty="0">
                          <a:latin typeface="Times New Roman"/>
                          <a:ea typeface="Times New Roman"/>
                          <a:cs typeface="Times New Roman"/>
                        </a:rPr>
                        <a:t>H</a:t>
                      </a:r>
                      <a:r>
                        <a:rPr lang="en-US" sz="1600" kern="1200" baseline="-25000" dirty="0">
                          <a:solidFill>
                            <a:schemeClr val="tx1"/>
                          </a:solidFill>
                          <a:latin typeface="Times New Roman"/>
                          <a:ea typeface="Times New Roman"/>
                          <a:cs typeface="Times New Roman"/>
                        </a:rPr>
                        <a:t>2</a:t>
                      </a:r>
                      <a:r>
                        <a:rPr lang="en-US" sz="1600" dirty="0">
                          <a:latin typeface="Times New Roman"/>
                          <a:ea typeface="Times New Roman"/>
                          <a:cs typeface="Times New Roman"/>
                        </a:rPr>
                        <a:t> effect</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spcBef>
                          <a:spcPts val="500"/>
                        </a:spcBef>
                        <a:spcAft>
                          <a:spcPts val="500"/>
                        </a:spcAft>
                      </a:pPr>
                      <a:r>
                        <a:rPr lang="en-US" sz="1600" dirty="0">
                          <a:latin typeface="Times New Roman"/>
                          <a:ea typeface="Times New Roman"/>
                          <a:cs typeface="Times New Roman"/>
                        </a:rPr>
                        <a:t>CH</a:t>
                      </a:r>
                      <a:r>
                        <a:rPr lang="en-US" sz="1600" baseline="-25000" dirty="0">
                          <a:latin typeface="Times New Roman"/>
                          <a:ea typeface="Times New Roman"/>
                          <a:cs typeface="Times New Roman"/>
                        </a:rPr>
                        <a:t>4</a:t>
                      </a:r>
                      <a:r>
                        <a:rPr lang="en-US" sz="1600" dirty="0">
                          <a:latin typeface="Times New Roman"/>
                          <a:ea typeface="Times New Roman"/>
                          <a:cs typeface="Times New Roman"/>
                        </a:rPr>
                        <a:t>, CH</a:t>
                      </a:r>
                      <a:r>
                        <a:rPr lang="en-US" sz="1600" kern="1200" baseline="-25000" dirty="0">
                          <a:solidFill>
                            <a:schemeClr val="tx1"/>
                          </a:solidFill>
                          <a:latin typeface="Times New Roman"/>
                          <a:ea typeface="Times New Roman"/>
                          <a:cs typeface="Times New Roman"/>
                        </a:rPr>
                        <a:t>3</a:t>
                      </a:r>
                      <a:r>
                        <a:rPr lang="en-US" sz="1600" dirty="0">
                          <a:latin typeface="Times New Roman"/>
                          <a:ea typeface="Times New Roman"/>
                          <a:cs typeface="Times New Roman"/>
                        </a:rPr>
                        <a:t>CHO, </a:t>
                      </a:r>
                      <a:r>
                        <a:rPr lang="en-US" sz="1600" dirty="0" err="1">
                          <a:latin typeface="Times New Roman"/>
                          <a:ea typeface="Times New Roman"/>
                          <a:cs typeface="Times New Roman"/>
                        </a:rPr>
                        <a:t>EtOH</a:t>
                      </a:r>
                      <a:r>
                        <a:rPr lang="en-US" sz="1600" dirty="0">
                          <a:latin typeface="Times New Roman"/>
                          <a:ea typeface="Times New Roman"/>
                          <a:cs typeface="Times New Roman"/>
                        </a:rPr>
                        <a:t> byproducts</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spcBef>
                          <a:spcPts val="500"/>
                        </a:spcBef>
                        <a:spcAft>
                          <a:spcPts val="500"/>
                        </a:spcAft>
                      </a:pPr>
                      <a:r>
                        <a:rPr lang="en-US" sz="1600" dirty="0">
                          <a:latin typeface="Times New Roman"/>
                          <a:ea typeface="Times New Roman"/>
                          <a:cs typeface="Times New Roman"/>
                        </a:rPr>
                        <a:t>no </a:t>
                      </a:r>
                      <a:r>
                        <a:rPr lang="en-US" sz="1600" dirty="0" smtClean="0">
                          <a:latin typeface="Times New Roman"/>
                          <a:ea typeface="Times New Roman"/>
                          <a:cs typeface="Times New Roman"/>
                        </a:rPr>
                        <a:t/>
                      </a:r>
                      <a:br>
                        <a:rPr lang="en-US" sz="1600" dirty="0" smtClean="0">
                          <a:latin typeface="Times New Roman"/>
                          <a:ea typeface="Times New Roman"/>
                          <a:cs typeface="Times New Roman"/>
                        </a:rPr>
                      </a:br>
                      <a:r>
                        <a:rPr lang="en-US" sz="1600" dirty="0" smtClean="0">
                          <a:latin typeface="Times New Roman"/>
                          <a:ea typeface="Times New Roman"/>
                          <a:cs typeface="Times New Roman"/>
                        </a:rPr>
                        <a:t>adverse </a:t>
                      </a:r>
                      <a:r>
                        <a:rPr lang="en-US" sz="1600" dirty="0">
                          <a:latin typeface="Times New Roman"/>
                          <a:ea typeface="Times New Roman"/>
                          <a:cs typeface="Times New Roman"/>
                        </a:rPr>
                        <a:t>effect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r>
            </a:tbl>
          </a:graphicData>
        </a:graphic>
      </p:graphicFrame>
      <p:sp>
        <p:nvSpPr>
          <p:cNvPr id="4" name="Rounded Rectangle 3"/>
          <p:cNvSpPr/>
          <p:nvPr/>
        </p:nvSpPr>
        <p:spPr>
          <a:xfrm>
            <a:off x="76200" y="5334000"/>
            <a:ext cx="3603677" cy="914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9708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432832" y="2161639"/>
            <a:ext cx="8173005" cy="1631216"/>
          </a:xfrm>
          <a:prstGeom prst="rect">
            <a:avLst/>
          </a:prstGeom>
          <a:noFill/>
          <a:ln w="9525">
            <a:noFill/>
            <a:miter lim="800000"/>
            <a:headEnd/>
            <a:tailEnd/>
          </a:ln>
        </p:spPr>
        <p:txBody>
          <a:bodyPr wrap="square">
            <a:spAutoFit/>
          </a:bodyPr>
          <a:lstStyle/>
          <a:p>
            <a:pPr marL="342900" indent="-342900">
              <a:spcAft>
                <a:spcPct val="20000"/>
              </a:spcAft>
              <a:buFont typeface="Wingdings" panose="05000000000000000000" pitchFamily="2" charset="2"/>
              <a:buChar char="q"/>
            </a:pPr>
            <a:r>
              <a:rPr lang="en-US" altLang="ko-KR" sz="2000" b="1" dirty="0">
                <a:solidFill>
                  <a:srgbClr val="87319F"/>
                </a:solidFill>
                <a:ea typeface="굴림" pitchFamily="50" charset="-127"/>
              </a:rPr>
              <a:t> </a:t>
            </a:r>
            <a:r>
              <a:rPr lang="en-IN" sz="2000" b="1" dirty="0">
                <a:solidFill>
                  <a:srgbClr val="87319F"/>
                </a:solidFill>
              </a:rPr>
              <a:t>Although CO has a much greater affinity for a ferrous </a:t>
            </a:r>
            <a:r>
              <a:rPr lang="en-IN" sz="2000" b="1" dirty="0" err="1">
                <a:solidFill>
                  <a:srgbClr val="87319F"/>
                </a:solidFill>
              </a:rPr>
              <a:t>heme</a:t>
            </a:r>
            <a:r>
              <a:rPr lang="en-IN" sz="2000" b="1" dirty="0">
                <a:solidFill>
                  <a:srgbClr val="87319F"/>
                </a:solidFill>
              </a:rPr>
              <a:t> than does O</a:t>
            </a:r>
            <a:r>
              <a:rPr lang="en-IN" sz="2000" b="1" baseline="-25000" dirty="0">
                <a:solidFill>
                  <a:srgbClr val="87319F"/>
                </a:solidFill>
              </a:rPr>
              <a:t>2</a:t>
            </a:r>
            <a:r>
              <a:rPr lang="en-IN" sz="2000" b="1" dirty="0">
                <a:solidFill>
                  <a:srgbClr val="87319F"/>
                </a:solidFill>
              </a:rPr>
              <a:t> (by a factor of about 25,000), the affinity of CO for </a:t>
            </a:r>
            <a:r>
              <a:rPr lang="en-IN" sz="2000" b="1" dirty="0" err="1">
                <a:solidFill>
                  <a:srgbClr val="87319F"/>
                </a:solidFill>
              </a:rPr>
              <a:t>deoxyhemoglobin</a:t>
            </a:r>
            <a:r>
              <a:rPr lang="en-IN" sz="2000" b="1" dirty="0">
                <a:solidFill>
                  <a:srgbClr val="87319F"/>
                </a:solidFill>
              </a:rPr>
              <a:t> is only about 200 times greater than that of O</a:t>
            </a:r>
            <a:r>
              <a:rPr lang="en-IN" sz="2000" b="1" baseline="-25000" dirty="0">
                <a:solidFill>
                  <a:srgbClr val="87319F"/>
                </a:solidFill>
              </a:rPr>
              <a:t>2</a:t>
            </a:r>
            <a:r>
              <a:rPr lang="en-IN" sz="2000" b="1" dirty="0">
                <a:solidFill>
                  <a:srgbClr val="87319F"/>
                </a:solidFill>
              </a:rPr>
              <a:t>, which suggests that something in the protein is decreasing its affinity for CO by a factor of about </a:t>
            </a:r>
            <a:r>
              <a:rPr lang="en-IN" sz="2000" b="1" dirty="0" smtClean="0">
                <a:solidFill>
                  <a:srgbClr val="87319F"/>
                </a:solidFill>
              </a:rPr>
              <a:t>100</a:t>
            </a:r>
            <a:endParaRPr lang="en-US" altLang="ko-KR" sz="2000" b="1" dirty="0" smtClean="0">
              <a:solidFill>
                <a:srgbClr val="87319F"/>
              </a:solidFill>
              <a:ea typeface="굴림" pitchFamily="50" charset="-127"/>
            </a:endParaRPr>
          </a:p>
        </p:txBody>
      </p:sp>
      <p:sp>
        <p:nvSpPr>
          <p:cNvPr id="23" name="TextBox 22"/>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 binding to Mb and </a:t>
            </a:r>
            <a:r>
              <a:rPr lang="en-IN" sz="3200" b="1" dirty="0" err="1" smtClean="0">
                <a:solidFill>
                  <a:srgbClr val="B533BF"/>
                </a:solidFill>
              </a:rPr>
              <a:t>Hb</a:t>
            </a:r>
            <a:endParaRPr lang="en-US" sz="3200" b="1" dirty="0">
              <a:solidFill>
                <a:srgbClr val="B533BF"/>
              </a:solidFill>
            </a:endParaRPr>
          </a:p>
        </p:txBody>
      </p:sp>
      <p:sp>
        <p:nvSpPr>
          <p:cNvPr id="4" name="Rectangle 3"/>
          <p:cNvSpPr/>
          <p:nvPr/>
        </p:nvSpPr>
        <p:spPr>
          <a:xfrm>
            <a:off x="408024" y="838200"/>
            <a:ext cx="8197814" cy="1323439"/>
          </a:xfrm>
          <a:prstGeom prst="rect">
            <a:avLst/>
          </a:prstGeom>
        </p:spPr>
        <p:txBody>
          <a:bodyPr wrap="square">
            <a:spAutoFit/>
          </a:bodyPr>
          <a:lstStyle/>
          <a:p>
            <a:pPr marL="342900" indent="-342900">
              <a:buFont typeface="Wingdings" panose="05000000000000000000" pitchFamily="2" charset="2"/>
              <a:buChar char="q"/>
            </a:pPr>
            <a:r>
              <a:rPr lang="en-IN" sz="2000" b="1" dirty="0" smtClean="0">
                <a:solidFill>
                  <a:srgbClr val="87319F"/>
                </a:solidFill>
              </a:rPr>
              <a:t>Carbon </a:t>
            </a:r>
            <a:r>
              <a:rPr lang="en-IN" sz="2000" b="1" dirty="0">
                <a:solidFill>
                  <a:srgbClr val="87319F"/>
                </a:solidFill>
              </a:rPr>
              <a:t>monoxide is produced continuously in the body by degradation of the porphyrin ligand (even in </a:t>
            </a:r>
            <a:r>
              <a:rPr lang="en-IN" sz="2000" b="1" dirty="0" err="1">
                <a:solidFill>
                  <a:srgbClr val="87319F"/>
                </a:solidFill>
              </a:rPr>
              <a:t>nonsmokers</a:t>
            </a:r>
            <a:r>
              <a:rPr lang="en-IN" sz="2000" b="1" dirty="0">
                <a:solidFill>
                  <a:srgbClr val="87319F"/>
                </a:solidFill>
              </a:rPr>
              <a:t>). </a:t>
            </a:r>
            <a:endParaRPr lang="en-IN" sz="2000" b="1" dirty="0" smtClean="0">
              <a:solidFill>
                <a:srgbClr val="87319F"/>
              </a:solidFill>
            </a:endParaRPr>
          </a:p>
          <a:p>
            <a:pPr marL="342900" indent="-342900">
              <a:buFont typeface="Wingdings" panose="05000000000000000000" pitchFamily="2" charset="2"/>
              <a:buChar char="q"/>
            </a:pPr>
            <a:r>
              <a:rPr lang="en-IN" sz="2000" b="1" dirty="0" smtClean="0">
                <a:solidFill>
                  <a:srgbClr val="87319F"/>
                </a:solidFill>
              </a:rPr>
              <a:t>Under </a:t>
            </a:r>
            <a:r>
              <a:rPr lang="en-IN" sz="2000" b="1" dirty="0">
                <a:solidFill>
                  <a:srgbClr val="87319F"/>
                </a:solidFill>
              </a:rPr>
              <a:t>normal conditions, CO occupies approximately 1% of the </a:t>
            </a:r>
            <a:r>
              <a:rPr lang="en-IN" sz="2000" b="1" dirty="0" err="1">
                <a:solidFill>
                  <a:srgbClr val="87319F"/>
                </a:solidFill>
              </a:rPr>
              <a:t>heme</a:t>
            </a:r>
            <a:r>
              <a:rPr lang="en-IN" sz="2000" b="1" dirty="0">
                <a:solidFill>
                  <a:srgbClr val="87319F"/>
                </a:solidFill>
              </a:rPr>
              <a:t> sites in </a:t>
            </a:r>
            <a:r>
              <a:rPr lang="en-IN" sz="2000" b="1" dirty="0" err="1">
                <a:solidFill>
                  <a:srgbClr val="87319F"/>
                </a:solidFill>
              </a:rPr>
              <a:t>hemoglobin</a:t>
            </a:r>
            <a:r>
              <a:rPr lang="en-IN" sz="2000" b="1" dirty="0">
                <a:solidFill>
                  <a:srgbClr val="87319F"/>
                </a:solidFill>
              </a:rPr>
              <a:t> and myoglobin.</a:t>
            </a:r>
            <a:endParaRPr lang="en-IN" sz="2000" b="1" dirty="0">
              <a:solidFill>
                <a:srgbClr val="87319F"/>
              </a:solidFill>
            </a:endParaRPr>
          </a:p>
        </p:txBody>
      </p:sp>
      <p:pic>
        <p:nvPicPr>
          <p:cNvPr id="1044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326" y="3496827"/>
            <a:ext cx="5127678" cy="33292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4"/>
          <p:cNvSpPr>
            <a:spLocks noChangeArrowheads="1"/>
          </p:cNvSpPr>
          <p:nvPr/>
        </p:nvSpPr>
        <p:spPr bwMode="auto">
          <a:xfrm>
            <a:off x="432833" y="3796399"/>
            <a:ext cx="3377168" cy="2000548"/>
          </a:xfrm>
          <a:prstGeom prst="rect">
            <a:avLst/>
          </a:prstGeom>
          <a:noFill/>
          <a:ln w="9525">
            <a:noFill/>
            <a:miter lim="800000"/>
            <a:headEnd/>
            <a:tailEnd/>
          </a:ln>
        </p:spPr>
        <p:txBody>
          <a:bodyPr wrap="square">
            <a:spAutoFit/>
          </a:bodyPr>
          <a:lstStyle/>
          <a:p>
            <a:pPr marL="342900" indent="-342900">
              <a:spcAft>
                <a:spcPct val="20000"/>
              </a:spcAft>
              <a:buFont typeface="Wingdings" panose="05000000000000000000" pitchFamily="2" charset="2"/>
              <a:buChar char="q"/>
            </a:pPr>
            <a:r>
              <a:rPr lang="en-IN" sz="2000" b="1" dirty="0">
                <a:solidFill>
                  <a:srgbClr val="87319F"/>
                </a:solidFill>
              </a:rPr>
              <a:t>Both CO and NO bind to ferrous </a:t>
            </a:r>
            <a:r>
              <a:rPr lang="en-IN" sz="2000" b="1" dirty="0" err="1">
                <a:solidFill>
                  <a:srgbClr val="87319F"/>
                </a:solidFill>
              </a:rPr>
              <a:t>hemes</a:t>
            </a:r>
            <a:r>
              <a:rPr lang="en-IN" sz="2000" b="1" dirty="0">
                <a:solidFill>
                  <a:srgbClr val="87319F"/>
                </a:solidFill>
              </a:rPr>
              <a:t> in a linear </a:t>
            </a:r>
            <a:r>
              <a:rPr lang="en-IN" sz="2000" b="1" dirty="0" smtClean="0">
                <a:solidFill>
                  <a:srgbClr val="87319F"/>
                </a:solidFill>
              </a:rPr>
              <a:t>fashion.</a:t>
            </a:r>
            <a:r>
              <a:rPr lang="en-US" altLang="ko-KR" sz="2000" b="1" dirty="0" smtClean="0">
                <a:solidFill>
                  <a:srgbClr val="87319F"/>
                </a:solidFill>
                <a:ea typeface="굴림" pitchFamily="50" charset="-127"/>
              </a:rPr>
              <a:t> </a:t>
            </a:r>
          </a:p>
          <a:p>
            <a:pPr marL="342900" indent="-342900">
              <a:spcAft>
                <a:spcPct val="20000"/>
              </a:spcAft>
              <a:buFont typeface="Wingdings" panose="05000000000000000000" pitchFamily="2" charset="2"/>
              <a:buChar char="q"/>
            </a:pPr>
            <a:r>
              <a:rPr lang="en-US" altLang="ko-KR" sz="2000" b="1" dirty="0" smtClean="0">
                <a:solidFill>
                  <a:srgbClr val="87319F"/>
                </a:solidFill>
                <a:ea typeface="굴림" pitchFamily="50" charset="-127"/>
              </a:rPr>
              <a:t>In Mb and </a:t>
            </a:r>
            <a:r>
              <a:rPr lang="en-US" altLang="ko-KR" sz="2000" b="1" dirty="0" err="1" smtClean="0">
                <a:solidFill>
                  <a:srgbClr val="87319F"/>
                </a:solidFill>
                <a:ea typeface="굴림" pitchFamily="50" charset="-127"/>
              </a:rPr>
              <a:t>Hb</a:t>
            </a:r>
            <a:r>
              <a:rPr lang="en-US" altLang="ko-KR" sz="2000" b="1" dirty="0" smtClean="0">
                <a:solidFill>
                  <a:srgbClr val="87319F"/>
                </a:solidFill>
                <a:ea typeface="굴림" pitchFamily="50" charset="-127"/>
              </a:rPr>
              <a:t>, distal </a:t>
            </a:r>
            <a:r>
              <a:rPr lang="en-US" altLang="ko-KR" sz="2000" b="1" dirty="0">
                <a:solidFill>
                  <a:srgbClr val="87319F"/>
                </a:solidFill>
                <a:ea typeface="굴림" pitchFamily="50" charset="-127"/>
              </a:rPr>
              <a:t>His forces bent binding of both, </a:t>
            </a:r>
            <a:r>
              <a:rPr lang="en-US" altLang="ko-KR" sz="2000" b="1" dirty="0" smtClean="0">
                <a:solidFill>
                  <a:srgbClr val="87319F"/>
                </a:solidFill>
                <a:ea typeface="굴림" pitchFamily="50" charset="-127"/>
              </a:rPr>
              <a:t>weakens CO binding.</a:t>
            </a:r>
            <a:endParaRPr lang="en-US" altLang="ko-KR" sz="2000" b="1" dirty="0" smtClean="0">
              <a:solidFill>
                <a:srgbClr val="87319F"/>
              </a:solidFill>
              <a:ea typeface="굴림" pitchFamily="50" charset="-127"/>
            </a:endParaRPr>
          </a:p>
        </p:txBody>
      </p:sp>
    </p:spTree>
    <p:extLst>
      <p:ext uri="{BB962C8B-B14F-4D97-AF65-F5344CB8AC3E}">
        <p14:creationId xmlns:p14="http://schemas.microsoft.com/office/powerpoint/2010/main" val="2632604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Sickle Cell </a:t>
            </a:r>
            <a:r>
              <a:rPr lang="en-IN" sz="3200" b="1" dirty="0" err="1" smtClean="0">
                <a:solidFill>
                  <a:srgbClr val="B533BF"/>
                </a:solidFill>
              </a:rPr>
              <a:t>Anemia</a:t>
            </a:r>
            <a:endParaRPr lang="en-US" sz="3200" b="1" dirty="0">
              <a:solidFill>
                <a:srgbClr val="B533BF"/>
              </a:solidFill>
            </a:endParaRPr>
          </a:p>
        </p:txBody>
      </p:sp>
      <p:sp>
        <p:nvSpPr>
          <p:cNvPr id="7" name="Rectangle 3"/>
          <p:cNvSpPr txBox="1">
            <a:spLocks noChangeArrowheads="1"/>
          </p:cNvSpPr>
          <p:nvPr/>
        </p:nvSpPr>
        <p:spPr>
          <a:xfrm>
            <a:off x="152400" y="685800"/>
            <a:ext cx="5867400" cy="6019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 typeface="Wingdings" panose="05000000000000000000" pitchFamily="2" charset="2"/>
              <a:buChar char="q"/>
            </a:pPr>
            <a:r>
              <a:rPr lang="en-US" altLang="en-US" sz="2000" b="1" dirty="0">
                <a:solidFill>
                  <a:srgbClr val="87319F"/>
                </a:solidFill>
              </a:rPr>
              <a:t>Genetically transmitted </a:t>
            </a:r>
            <a:r>
              <a:rPr lang="en-US" altLang="en-US" sz="2000" b="1" dirty="0" smtClean="0">
                <a:solidFill>
                  <a:srgbClr val="87319F"/>
                </a:solidFill>
              </a:rPr>
              <a:t>disease</a:t>
            </a:r>
          </a:p>
          <a:p>
            <a:pPr>
              <a:lnSpc>
                <a:spcPct val="80000"/>
              </a:lnSpc>
              <a:buFont typeface="Wingdings" panose="05000000000000000000" pitchFamily="2" charset="2"/>
              <a:buChar char="q"/>
            </a:pPr>
            <a:endParaRPr lang="en-US" altLang="en-US" sz="2000" b="1" dirty="0">
              <a:solidFill>
                <a:srgbClr val="87319F"/>
              </a:solidFill>
            </a:endParaRPr>
          </a:p>
          <a:p>
            <a:pPr>
              <a:lnSpc>
                <a:spcPct val="80000"/>
              </a:lnSpc>
              <a:buFont typeface="Wingdings" panose="05000000000000000000" pitchFamily="2" charset="2"/>
              <a:buChar char="q"/>
            </a:pPr>
            <a:r>
              <a:rPr lang="en-US" altLang="en-US" sz="2000" b="1" dirty="0" err="1" smtClean="0">
                <a:solidFill>
                  <a:srgbClr val="87319F"/>
                </a:solidFill>
              </a:rPr>
              <a:t>HbS</a:t>
            </a:r>
            <a:r>
              <a:rPr lang="en-US" altLang="en-US" sz="2000" b="1" dirty="0">
                <a:solidFill>
                  <a:srgbClr val="87319F"/>
                </a:solidFill>
              </a:rPr>
              <a:t>: Sickle cell </a:t>
            </a:r>
            <a:r>
              <a:rPr lang="en-US" altLang="en-US" sz="2000" b="1" dirty="0" err="1">
                <a:solidFill>
                  <a:srgbClr val="87319F"/>
                </a:solidFill>
              </a:rPr>
              <a:t>Hb</a:t>
            </a:r>
            <a:r>
              <a:rPr lang="en-US" altLang="en-US" sz="2000" b="1" dirty="0">
                <a:solidFill>
                  <a:srgbClr val="87319F"/>
                </a:solidFill>
              </a:rPr>
              <a:t>; </a:t>
            </a:r>
            <a:r>
              <a:rPr lang="en-US" altLang="en-US" sz="2000" b="1" dirty="0" err="1">
                <a:solidFill>
                  <a:srgbClr val="87319F"/>
                </a:solidFill>
              </a:rPr>
              <a:t>HbA</a:t>
            </a:r>
            <a:r>
              <a:rPr lang="en-US" altLang="en-US" sz="2000" b="1" dirty="0">
                <a:solidFill>
                  <a:srgbClr val="87319F"/>
                </a:solidFill>
              </a:rPr>
              <a:t>: Normal </a:t>
            </a:r>
            <a:r>
              <a:rPr lang="en-US" altLang="en-US" sz="2000" b="1" dirty="0" err="1">
                <a:solidFill>
                  <a:srgbClr val="87319F"/>
                </a:solidFill>
              </a:rPr>
              <a:t>Hb</a:t>
            </a:r>
            <a:endParaRPr lang="en-US" altLang="en-US" sz="2000" b="1" dirty="0">
              <a:solidFill>
                <a:srgbClr val="87319F"/>
              </a:solidFill>
            </a:endParaRPr>
          </a:p>
          <a:p>
            <a:pPr>
              <a:lnSpc>
                <a:spcPct val="80000"/>
              </a:lnSpc>
              <a:buFont typeface="Wingdings" panose="05000000000000000000" pitchFamily="2" charset="2"/>
              <a:buChar char="q"/>
            </a:pPr>
            <a:endParaRPr lang="en-US" altLang="ko-KR" sz="2000" b="1" dirty="0">
              <a:solidFill>
                <a:srgbClr val="87319F"/>
              </a:solidFill>
              <a:ea typeface="굴림" pitchFamily="50" charset="-127"/>
            </a:endParaRPr>
          </a:p>
          <a:p>
            <a:pPr>
              <a:lnSpc>
                <a:spcPct val="80000"/>
              </a:lnSpc>
              <a:buFont typeface="Wingdings" panose="05000000000000000000" pitchFamily="2" charset="2"/>
              <a:buChar char="q"/>
            </a:pPr>
            <a:r>
              <a:rPr lang="en-US" altLang="ko-KR" sz="2000" b="1" dirty="0" smtClean="0">
                <a:solidFill>
                  <a:srgbClr val="87319F"/>
                </a:solidFill>
                <a:ea typeface="굴림" pitchFamily="50" charset="-127"/>
              </a:rPr>
              <a:t>Normal red blood cells are round like doughnuts, and they move through small blood tubes in the body to deliver oxygen. </a:t>
            </a:r>
          </a:p>
          <a:p>
            <a:pPr>
              <a:lnSpc>
                <a:spcPct val="80000"/>
              </a:lnSpc>
              <a:buFont typeface="Wingdings" panose="05000000000000000000" pitchFamily="2" charset="2"/>
              <a:buChar char="q"/>
            </a:pPr>
            <a:endParaRPr lang="en-US" altLang="ko-KR" sz="2000" b="1" dirty="0">
              <a:solidFill>
                <a:srgbClr val="87319F"/>
              </a:solidFill>
              <a:ea typeface="굴림" pitchFamily="50" charset="-127"/>
            </a:endParaRPr>
          </a:p>
          <a:p>
            <a:pPr>
              <a:lnSpc>
                <a:spcPct val="80000"/>
              </a:lnSpc>
              <a:buFont typeface="Wingdings" panose="05000000000000000000" pitchFamily="2" charset="2"/>
              <a:buChar char="q"/>
            </a:pPr>
            <a:r>
              <a:rPr lang="en-US" altLang="en-US" sz="2000" b="1" dirty="0">
                <a:solidFill>
                  <a:srgbClr val="87319F"/>
                </a:solidFill>
              </a:rPr>
              <a:t>There are large number of genetic variations in the </a:t>
            </a:r>
            <a:r>
              <a:rPr lang="en-US" altLang="en-US" sz="2000" b="1" dirty="0" err="1">
                <a:solidFill>
                  <a:srgbClr val="87319F"/>
                </a:solidFill>
              </a:rPr>
              <a:t>Hb</a:t>
            </a:r>
            <a:r>
              <a:rPr lang="en-US" altLang="en-US" sz="2000" b="1" dirty="0">
                <a:solidFill>
                  <a:srgbClr val="87319F"/>
                </a:solidFill>
              </a:rPr>
              <a:t> subunits, all of which affect oxygen binding</a:t>
            </a:r>
            <a:r>
              <a:rPr lang="en-US" altLang="en-US" sz="2000" b="1" dirty="0" smtClean="0">
                <a:solidFill>
                  <a:srgbClr val="87319F"/>
                </a:solidFill>
              </a:rPr>
              <a:t>.</a:t>
            </a:r>
            <a:endParaRPr lang="en-US" altLang="ko-KR" sz="2000" b="1" dirty="0" smtClean="0">
              <a:solidFill>
                <a:srgbClr val="87319F"/>
              </a:solidFill>
              <a:ea typeface="굴림" pitchFamily="50" charset="-127"/>
            </a:endParaRPr>
          </a:p>
          <a:p>
            <a:pPr>
              <a:lnSpc>
                <a:spcPct val="80000"/>
              </a:lnSpc>
              <a:buFont typeface="Wingdings" panose="05000000000000000000" pitchFamily="2" charset="2"/>
              <a:buChar char="q"/>
            </a:pPr>
            <a:endParaRPr lang="en-US" altLang="ko-KR" sz="2000" b="1" dirty="0" smtClean="0">
              <a:solidFill>
                <a:srgbClr val="87319F"/>
              </a:solidFill>
              <a:ea typeface="굴림" pitchFamily="50" charset="-127"/>
            </a:endParaRPr>
          </a:p>
          <a:p>
            <a:pPr>
              <a:lnSpc>
                <a:spcPct val="80000"/>
              </a:lnSpc>
              <a:buFont typeface="Wingdings" panose="05000000000000000000" pitchFamily="2" charset="2"/>
              <a:buChar char="q"/>
            </a:pPr>
            <a:r>
              <a:rPr lang="en-US" altLang="ko-KR" sz="2000" b="1" dirty="0" smtClean="0">
                <a:solidFill>
                  <a:srgbClr val="87319F"/>
                </a:solidFill>
                <a:ea typeface="굴림" pitchFamily="50" charset="-127"/>
              </a:rPr>
              <a:t>Sickle red blood cells (</a:t>
            </a:r>
            <a:r>
              <a:rPr lang="en-US" altLang="ko-KR" sz="2000" b="1" dirty="0" err="1" smtClean="0">
                <a:solidFill>
                  <a:srgbClr val="87319F"/>
                </a:solidFill>
                <a:ea typeface="굴림" pitchFamily="50" charset="-127"/>
              </a:rPr>
              <a:t>HbS</a:t>
            </a:r>
            <a:r>
              <a:rPr lang="en-US" altLang="ko-KR" sz="2000" b="1" dirty="0" smtClean="0">
                <a:solidFill>
                  <a:srgbClr val="87319F"/>
                </a:solidFill>
                <a:ea typeface="굴림" pitchFamily="50" charset="-127"/>
              </a:rPr>
              <a:t>) become hard, sticky and shaped like sickles. When these hard and pointed red cells go through the small blood tube, they clog the flow and break apart. This can cause anemia.</a:t>
            </a:r>
          </a:p>
          <a:p>
            <a:pPr>
              <a:lnSpc>
                <a:spcPct val="80000"/>
              </a:lnSpc>
              <a:buFont typeface="Wingdings" panose="05000000000000000000" pitchFamily="2" charset="2"/>
              <a:buChar char="q"/>
            </a:pPr>
            <a:endParaRPr lang="en-US" altLang="ko-KR" sz="2000" b="1" dirty="0">
              <a:solidFill>
                <a:srgbClr val="87319F"/>
              </a:solidFill>
              <a:ea typeface="굴림" pitchFamily="50" charset="-127"/>
            </a:endParaRPr>
          </a:p>
          <a:p>
            <a:pPr>
              <a:lnSpc>
                <a:spcPct val="80000"/>
              </a:lnSpc>
              <a:buFont typeface="Wingdings" panose="05000000000000000000" pitchFamily="2" charset="2"/>
              <a:buChar char="q"/>
            </a:pPr>
            <a:r>
              <a:rPr lang="en-US" altLang="en-US" sz="2000" b="1" dirty="0">
                <a:solidFill>
                  <a:srgbClr val="87319F"/>
                </a:solidFill>
              </a:rPr>
              <a:t>Sickle-cell variant of hemoglobin – a one-residue change in the primary sequence of each β chain: Val (6) </a:t>
            </a:r>
            <a:r>
              <a:rPr lang="en-US" altLang="en-US" sz="2000" b="1" dirty="0" err="1">
                <a:solidFill>
                  <a:srgbClr val="87319F"/>
                </a:solidFill>
              </a:rPr>
              <a:t>Glu</a:t>
            </a:r>
            <a:r>
              <a:rPr lang="en-US" altLang="en-US" sz="2000" b="1" dirty="0">
                <a:solidFill>
                  <a:srgbClr val="87319F"/>
                </a:solidFill>
              </a:rPr>
              <a:t> – enough to change the shape of the erythrocyte into a linear structure, not a disk</a:t>
            </a:r>
            <a:r>
              <a:rPr lang="en-US" altLang="en-US" sz="2000" b="1" dirty="0" smtClean="0">
                <a:solidFill>
                  <a:srgbClr val="87319F"/>
                </a:solidFill>
              </a:rPr>
              <a:t>.</a:t>
            </a:r>
          </a:p>
          <a:p>
            <a:pPr marL="0" indent="0">
              <a:lnSpc>
                <a:spcPct val="80000"/>
              </a:lnSpc>
              <a:buNone/>
            </a:pPr>
            <a:endParaRPr lang="en-US" altLang="en-US" sz="2000" b="1" dirty="0" smtClean="0">
              <a:solidFill>
                <a:srgbClr val="87319F"/>
              </a:solidFill>
            </a:endParaRPr>
          </a:p>
          <a:p>
            <a:pPr marL="0" indent="0">
              <a:lnSpc>
                <a:spcPct val="80000"/>
              </a:lnSpc>
              <a:buNone/>
            </a:pPr>
            <a:endParaRPr lang="en-US" altLang="en-US" sz="2000" b="1" dirty="0">
              <a:solidFill>
                <a:srgbClr val="87319F"/>
              </a:solidFill>
            </a:endParaRPr>
          </a:p>
          <a:p>
            <a:pPr>
              <a:lnSpc>
                <a:spcPct val="80000"/>
              </a:lnSpc>
              <a:buFont typeface="Wingdings" panose="05000000000000000000" pitchFamily="2" charset="2"/>
              <a:buChar char="q"/>
            </a:pPr>
            <a:endParaRPr lang="en-US" altLang="ko-KR" sz="2000" b="1" dirty="0" smtClean="0">
              <a:solidFill>
                <a:srgbClr val="87319F"/>
              </a:solidFill>
              <a:ea typeface="굴림" pitchFamily="50" charset="-127"/>
            </a:endParaRPr>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142" y="889575"/>
            <a:ext cx="2609258" cy="48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773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emoglob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2372"/>
            <a:ext cx="506878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Mutation Leading to </a:t>
            </a:r>
            <a:r>
              <a:rPr lang="en-IN" sz="3200" b="1" dirty="0" err="1" smtClean="0">
                <a:solidFill>
                  <a:srgbClr val="B533BF"/>
                </a:solidFill>
              </a:rPr>
              <a:t>HbS</a:t>
            </a:r>
            <a:endParaRPr lang="en-US" sz="3200" b="1" dirty="0">
              <a:solidFill>
                <a:srgbClr val="B533BF"/>
              </a:solidFill>
            </a:endParaRPr>
          </a:p>
        </p:txBody>
      </p:sp>
    </p:spTree>
    <p:extLst>
      <p:ext uri="{BB962C8B-B14F-4D97-AF65-F5344CB8AC3E}">
        <p14:creationId xmlns:p14="http://schemas.microsoft.com/office/powerpoint/2010/main" val="6394622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Box 1"/>
          <p:cNvSpPr txBox="1">
            <a:spLocks noChangeArrowheads="1"/>
          </p:cNvSpPr>
          <p:nvPr/>
        </p:nvSpPr>
        <p:spPr bwMode="auto">
          <a:xfrm>
            <a:off x="152400" y="304800"/>
            <a:ext cx="4267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charset="0"/>
                <a:ea typeface="MS PGothic" pitchFamily="34" charset="-128"/>
              </a:defRPr>
            </a:lvl1pPr>
            <a:lvl2pPr marL="742950" indent="-285750">
              <a:spcBef>
                <a:spcPct val="20000"/>
              </a:spcBef>
              <a:buChar char="–"/>
              <a:defRPr sz="2800">
                <a:solidFill>
                  <a:schemeClr val="tx1"/>
                </a:solidFill>
                <a:latin typeface="Times" charset="0"/>
                <a:ea typeface="MS PGothic" pitchFamily="34" charset="-128"/>
              </a:defRPr>
            </a:lvl2pPr>
            <a:lvl3pPr marL="1143000" indent="-228600">
              <a:spcBef>
                <a:spcPct val="20000"/>
              </a:spcBef>
              <a:buChar char="•"/>
              <a:defRPr sz="2400">
                <a:solidFill>
                  <a:schemeClr val="tx1"/>
                </a:solidFill>
                <a:latin typeface="Times" charset="0"/>
                <a:ea typeface="MS PGothic" pitchFamily="34" charset="-128"/>
              </a:defRPr>
            </a:lvl3pPr>
            <a:lvl4pPr marL="1600200" indent="-228600">
              <a:spcBef>
                <a:spcPct val="20000"/>
              </a:spcBef>
              <a:buChar char="–"/>
              <a:defRPr sz="2000">
                <a:solidFill>
                  <a:schemeClr val="tx1"/>
                </a:solidFill>
                <a:latin typeface="Times" charset="0"/>
                <a:ea typeface="MS PGothic" pitchFamily="34" charset="-128"/>
              </a:defRPr>
            </a:lvl4pPr>
            <a:lvl5pPr marL="2057400" indent="-228600">
              <a:spcBef>
                <a:spcPct val="20000"/>
              </a:spcBef>
              <a:buChar char="»"/>
              <a:defRPr sz="2000">
                <a:solidFill>
                  <a:schemeClr val="tx1"/>
                </a:solidFill>
                <a:latin typeface="Times"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Times"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Times"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Times"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Times" charset="0"/>
                <a:ea typeface="MS PGothic" pitchFamily="34" charset="-128"/>
              </a:defRPr>
            </a:lvl9pPr>
          </a:lstStyle>
          <a:p>
            <a:pPr>
              <a:spcBef>
                <a:spcPct val="0"/>
              </a:spcBef>
              <a:buFontTx/>
              <a:buNone/>
            </a:pPr>
            <a:r>
              <a:rPr lang="en-US" altLang="en-US" sz="2400"/>
              <a:t>The mutant valine residue can now interact with two nonpolar residues on a different chain of a different molecule – something glutamic acid could not do.</a:t>
            </a:r>
          </a:p>
        </p:txBody>
      </p:sp>
      <p:pic>
        <p:nvPicPr>
          <p:cNvPr id="5" name="Picture 2" descr="fig_07_18a"/>
          <p:cNvPicPr>
            <a:picLocks noChangeAspect="1" noChangeArrowheads="1"/>
          </p:cNvPicPr>
          <p:nvPr/>
        </p:nvPicPr>
        <p:blipFill rotWithShape="1">
          <a:blip r:embed="rId3"/>
          <a:srcRect b="4354"/>
          <a:stretch/>
        </p:blipFill>
        <p:spPr bwMode="auto">
          <a:xfrm>
            <a:off x="4572000" y="228600"/>
            <a:ext cx="4302125" cy="610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fig_07_18b"/>
          <p:cNvPicPr>
            <a:picLocks noChangeAspect="1" noChangeArrowheads="1"/>
          </p:cNvPicPr>
          <p:nvPr/>
        </p:nvPicPr>
        <p:blipFill rotWithShape="1">
          <a:blip r:embed="rId4"/>
          <a:srcRect b="3514"/>
          <a:stretch/>
        </p:blipFill>
        <p:spPr bwMode="auto">
          <a:xfrm>
            <a:off x="0" y="2362200"/>
            <a:ext cx="4605338" cy="397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616023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figure 7-26"/>
          <p:cNvPicPr>
            <a:picLocks noChangeAspect="1" noChangeArrowheads="1"/>
          </p:cNvPicPr>
          <p:nvPr/>
        </p:nvPicPr>
        <p:blipFill>
          <a:blip r:embed="rId2" cstate="print"/>
          <a:srcRect/>
          <a:stretch>
            <a:fillRect/>
          </a:stretch>
        </p:blipFill>
        <p:spPr bwMode="auto">
          <a:xfrm>
            <a:off x="306387" y="1066800"/>
            <a:ext cx="8531225" cy="4010025"/>
          </a:xfrm>
          <a:prstGeom prst="rect">
            <a:avLst/>
          </a:prstGeom>
          <a:noFill/>
          <a:ln w="9525">
            <a:noFill/>
            <a:miter lim="800000"/>
            <a:headEnd/>
            <a:tailEnd/>
          </a:ln>
        </p:spPr>
      </p:pic>
      <p:sp>
        <p:nvSpPr>
          <p:cNvPr id="3" name="TextBox 2"/>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HbS</a:t>
            </a:r>
            <a:r>
              <a:rPr lang="en-IN" sz="3200" b="1" dirty="0" smtClean="0">
                <a:solidFill>
                  <a:srgbClr val="B533BF"/>
                </a:solidFill>
              </a:rPr>
              <a:t> as Evolutionary Response to Malaria</a:t>
            </a:r>
            <a:endParaRPr lang="en-US" sz="3200" b="1" dirty="0">
              <a:solidFill>
                <a:srgbClr val="B533BF"/>
              </a:solidFill>
            </a:endParaRPr>
          </a:p>
        </p:txBody>
      </p:sp>
      <p:sp>
        <p:nvSpPr>
          <p:cNvPr id="2" name="Rectangle 1"/>
          <p:cNvSpPr/>
          <p:nvPr/>
        </p:nvSpPr>
        <p:spPr>
          <a:xfrm>
            <a:off x="457200" y="5443633"/>
            <a:ext cx="8305800" cy="1015663"/>
          </a:xfrm>
          <a:prstGeom prst="rect">
            <a:avLst/>
          </a:prstGeom>
        </p:spPr>
        <p:txBody>
          <a:bodyPr wrap="square">
            <a:spAutoFit/>
          </a:bodyPr>
          <a:lstStyle/>
          <a:p>
            <a:pPr marL="285750" indent="-285750">
              <a:buFont typeface="Wingdings" panose="05000000000000000000" pitchFamily="2" charset="2"/>
              <a:buChar char="q"/>
            </a:pPr>
            <a:r>
              <a:rPr lang="en-US" altLang="en-US" sz="2000" b="1" dirty="0">
                <a:solidFill>
                  <a:srgbClr val="87319F"/>
                </a:solidFill>
              </a:rPr>
              <a:t>The protozoan that causes malaria must live in erythrocytes for some of its life; without exclusively normal-shaped blood cells, the sickle-cell carrier suffers less from </a:t>
            </a:r>
            <a:r>
              <a:rPr lang="en-US" altLang="en-US" sz="2000" b="1" dirty="0" smtClean="0">
                <a:solidFill>
                  <a:srgbClr val="87319F"/>
                </a:solidFill>
              </a:rPr>
              <a:t>malaria.</a:t>
            </a:r>
            <a:endParaRPr lang="en-IN" sz="2000" b="1" dirty="0">
              <a:solidFill>
                <a:srgbClr val="87319F"/>
              </a:solidFill>
            </a:endParaRPr>
          </a:p>
        </p:txBody>
      </p:sp>
    </p:spTree>
    <p:extLst>
      <p:ext uri="{BB962C8B-B14F-4D97-AF65-F5344CB8AC3E}">
        <p14:creationId xmlns:p14="http://schemas.microsoft.com/office/powerpoint/2010/main" val="240949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Mechanism</a:t>
            </a:r>
            <a:endParaRPr lang="en-US" sz="3200" b="1" dirty="0">
              <a:solidFill>
                <a:srgbClr val="B533BF"/>
              </a:solidFill>
            </a:endParaRPr>
          </a:p>
        </p:txBody>
      </p:sp>
      <p:pic>
        <p:nvPicPr>
          <p:cNvPr id="727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7" t="19361" b="15336"/>
          <a:stretch/>
        </p:blipFill>
        <p:spPr bwMode="auto">
          <a:xfrm>
            <a:off x="268713" y="1219200"/>
            <a:ext cx="864668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656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Ziegler-Natta Polymerization</a:t>
            </a:r>
            <a:endParaRPr lang="en-US" sz="3200" b="1" dirty="0">
              <a:solidFill>
                <a:srgbClr val="B533BF"/>
              </a:solidFill>
            </a:endParaRPr>
          </a:p>
        </p:txBody>
      </p:sp>
      <p:sp>
        <p:nvSpPr>
          <p:cNvPr id="6" name="Text Box 3"/>
          <p:cNvSpPr txBox="1">
            <a:spLocks noChangeArrowheads="1"/>
          </p:cNvSpPr>
          <p:nvPr/>
        </p:nvSpPr>
        <p:spPr bwMode="auto">
          <a:xfrm>
            <a:off x="304800" y="990600"/>
            <a:ext cx="8534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342900" indent="-342900">
              <a:buSzPct val="120000"/>
              <a:buFont typeface="Wingdings" panose="05000000000000000000" pitchFamily="2" charset="2"/>
              <a:buChar char="q"/>
            </a:pPr>
            <a:r>
              <a:rPr lang="en-US" altLang="en-US" sz="2000" dirty="0">
                <a:solidFill>
                  <a:srgbClr val="87319F"/>
                </a:solidFill>
                <a:latin typeface="+mn-lt"/>
              </a:rPr>
              <a:t> </a:t>
            </a:r>
            <a:r>
              <a:rPr lang="en-US" altLang="en-US" sz="2000" i="1" dirty="0" smtClean="0">
                <a:solidFill>
                  <a:srgbClr val="87319F"/>
                </a:solidFill>
                <a:latin typeface="+mn-lt"/>
              </a:rPr>
              <a:t>Karl </a:t>
            </a:r>
            <a:r>
              <a:rPr lang="en-US" altLang="en-US" sz="2000" i="1" dirty="0">
                <a:solidFill>
                  <a:srgbClr val="87319F"/>
                </a:solidFill>
                <a:latin typeface="+mn-lt"/>
              </a:rPr>
              <a:t>Ziegler</a:t>
            </a:r>
            <a:r>
              <a:rPr lang="en-US" altLang="en-US" sz="2000" dirty="0">
                <a:solidFill>
                  <a:srgbClr val="87319F"/>
                </a:solidFill>
                <a:latin typeface="+mn-lt"/>
              </a:rPr>
              <a:t>: German chemist, Nobel prize 1963</a:t>
            </a:r>
          </a:p>
          <a:p>
            <a:pPr marL="285750" indent="-285750">
              <a:buSzPct val="120000"/>
              <a:buFont typeface="Wingdings" panose="05000000000000000000" pitchFamily="2" charset="2"/>
              <a:buChar char="q"/>
            </a:pPr>
            <a:r>
              <a:rPr lang="en-US" altLang="en-US" sz="2000" dirty="0">
                <a:solidFill>
                  <a:srgbClr val="87319F"/>
                </a:solidFill>
                <a:latin typeface="+mn-lt"/>
              </a:rPr>
              <a:t> </a:t>
            </a:r>
            <a:r>
              <a:rPr lang="en-US" altLang="en-US" sz="2000" dirty="0" smtClean="0">
                <a:solidFill>
                  <a:srgbClr val="87319F"/>
                </a:solidFill>
                <a:latin typeface="+mn-lt"/>
              </a:rPr>
              <a:t>1953/54</a:t>
            </a:r>
            <a:r>
              <a:rPr lang="en-US" altLang="en-US" sz="2000" dirty="0">
                <a:solidFill>
                  <a:srgbClr val="87319F"/>
                </a:solidFill>
                <a:latin typeface="+mn-lt"/>
              </a:rPr>
              <a:t>: oligomerization of ethylene by </a:t>
            </a:r>
            <a:r>
              <a:rPr lang="en-US" altLang="en-US" sz="2000" dirty="0" err="1" smtClean="0">
                <a:solidFill>
                  <a:srgbClr val="87319F"/>
                </a:solidFill>
                <a:latin typeface="+mn-lt"/>
              </a:rPr>
              <a:t>trialkylaluminum</a:t>
            </a:r>
            <a:r>
              <a:rPr lang="en-US" altLang="en-US" sz="2000" dirty="0" smtClean="0">
                <a:solidFill>
                  <a:srgbClr val="87319F"/>
                </a:solidFill>
                <a:latin typeface="+mn-lt"/>
              </a:rPr>
              <a:t> compounds </a:t>
            </a:r>
            <a:r>
              <a:rPr lang="en-US" altLang="en-US" sz="2000" dirty="0">
                <a:solidFill>
                  <a:srgbClr val="87319F"/>
                </a:solidFill>
                <a:latin typeface="+mn-lt"/>
              </a:rPr>
              <a:t>(high pressure and temperature</a:t>
            </a:r>
            <a:r>
              <a:rPr lang="en-US" altLang="en-US" sz="2000" dirty="0" smtClean="0">
                <a:solidFill>
                  <a:srgbClr val="87319F"/>
                </a:solidFill>
                <a:latin typeface="+mn-lt"/>
              </a:rPr>
              <a:t>). (A case of heterogeneous catalysis).</a:t>
            </a:r>
            <a:endParaRPr lang="en-US" altLang="en-US" sz="2000" dirty="0">
              <a:solidFill>
                <a:srgbClr val="87319F"/>
              </a:solidFill>
              <a:latin typeface="+mn-lt"/>
            </a:endParaRPr>
          </a:p>
          <a:p>
            <a:pPr marL="285750" indent="-285750">
              <a:buSzPct val="120000"/>
              <a:buFont typeface="Wingdings" panose="05000000000000000000" pitchFamily="2" charset="2"/>
              <a:buChar char="q"/>
            </a:pPr>
            <a:r>
              <a:rPr lang="en-US" altLang="en-US" sz="2000" dirty="0">
                <a:solidFill>
                  <a:srgbClr val="87319F"/>
                </a:solidFill>
                <a:latin typeface="+mn-lt"/>
              </a:rPr>
              <a:t> </a:t>
            </a:r>
            <a:r>
              <a:rPr lang="en-US" altLang="en-US" sz="2000" dirty="0" smtClean="0">
                <a:solidFill>
                  <a:srgbClr val="87319F"/>
                </a:solidFill>
                <a:latin typeface="+mn-lt"/>
              </a:rPr>
              <a:t>In </a:t>
            </a:r>
            <a:r>
              <a:rPr lang="en-US" altLang="en-US" sz="2000" dirty="0">
                <a:solidFill>
                  <a:srgbClr val="87319F"/>
                </a:solidFill>
                <a:latin typeface="+mn-lt"/>
              </a:rPr>
              <a:t>the presence of trace transition metals, it was found that </a:t>
            </a:r>
            <a:r>
              <a:rPr lang="en-US" altLang="en-US" sz="2000" dirty="0" smtClean="0">
                <a:solidFill>
                  <a:srgbClr val="87319F"/>
                </a:solidFill>
                <a:latin typeface="+mn-lt"/>
              </a:rPr>
              <a:t>the reaction </a:t>
            </a:r>
            <a:r>
              <a:rPr lang="en-US" altLang="en-US" sz="2000" dirty="0">
                <a:solidFill>
                  <a:srgbClr val="87319F"/>
                </a:solidFill>
                <a:latin typeface="+mn-lt"/>
              </a:rPr>
              <a:t>took place at a much lower temperature and pressure.</a:t>
            </a:r>
          </a:p>
          <a:p>
            <a:pPr marL="285750" indent="-285750">
              <a:buSzPct val="120000"/>
              <a:buFont typeface="Wingdings" panose="05000000000000000000" pitchFamily="2" charset="2"/>
              <a:buChar char="q"/>
            </a:pPr>
            <a:r>
              <a:rPr lang="en-US" altLang="en-US" sz="2000" dirty="0" smtClean="0">
                <a:solidFill>
                  <a:srgbClr val="87319F"/>
                </a:solidFill>
                <a:latin typeface="+mn-lt"/>
              </a:rPr>
              <a:t> Polymer </a:t>
            </a:r>
            <a:r>
              <a:rPr lang="en-US" altLang="en-US" sz="2000" dirty="0">
                <a:solidFill>
                  <a:srgbClr val="87319F"/>
                </a:solidFill>
                <a:latin typeface="+mn-lt"/>
              </a:rPr>
              <a:t>had a linear, unbranched structure with high molecular </a:t>
            </a:r>
            <a:r>
              <a:rPr lang="en-US" altLang="en-US" sz="2000" dirty="0" smtClean="0">
                <a:solidFill>
                  <a:srgbClr val="87319F"/>
                </a:solidFill>
                <a:latin typeface="+mn-lt"/>
              </a:rPr>
              <a:t>weight</a:t>
            </a:r>
            <a:endParaRPr lang="en-US" altLang="en-US" sz="2000" dirty="0">
              <a:solidFill>
                <a:srgbClr val="87319F"/>
              </a:solidFill>
              <a:latin typeface="+mn-lt"/>
            </a:endParaRP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4889500"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p:cNvSpPr txBox="1">
            <a:spLocks noChangeArrowheads="1"/>
          </p:cNvSpPr>
          <p:nvPr/>
        </p:nvSpPr>
        <p:spPr bwMode="auto">
          <a:xfrm>
            <a:off x="334926" y="4104997"/>
            <a:ext cx="850427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342900" indent="-342900">
              <a:buSzPct val="120000"/>
              <a:buFont typeface="Wingdings" panose="05000000000000000000" pitchFamily="2" charset="2"/>
              <a:buChar char="q"/>
            </a:pPr>
            <a:r>
              <a:rPr lang="en-US" altLang="en-US" sz="2000" dirty="0">
                <a:solidFill>
                  <a:srgbClr val="87319F"/>
                </a:solidFill>
                <a:latin typeface="+mn-lt"/>
              </a:rPr>
              <a:t>  </a:t>
            </a:r>
            <a:r>
              <a:rPr lang="en-US" altLang="en-US" sz="2000" i="1" dirty="0">
                <a:solidFill>
                  <a:srgbClr val="87319F"/>
                </a:solidFill>
                <a:latin typeface="+mn-lt"/>
              </a:rPr>
              <a:t>Giulio Natta</a:t>
            </a:r>
            <a:r>
              <a:rPr lang="en-US" altLang="en-US" sz="2000" dirty="0">
                <a:solidFill>
                  <a:srgbClr val="87319F"/>
                </a:solidFill>
                <a:latin typeface="+mn-lt"/>
              </a:rPr>
              <a:t>: Italian chemist, Nobel prize 1963</a:t>
            </a:r>
          </a:p>
          <a:p>
            <a:pPr marL="342900" indent="-342900">
              <a:buSzPct val="120000"/>
              <a:buFont typeface="Wingdings" panose="05000000000000000000" pitchFamily="2" charset="2"/>
              <a:buChar char="q"/>
            </a:pPr>
            <a:r>
              <a:rPr lang="en-US" altLang="en-US" sz="2000" dirty="0">
                <a:solidFill>
                  <a:srgbClr val="87319F"/>
                </a:solidFill>
                <a:latin typeface="+mn-lt"/>
              </a:rPr>
              <a:t>  Learned of Ziegler’s research, and applied findings to other </a:t>
            </a:r>
            <a:r>
              <a:rPr lang="en-US" altLang="en-US" sz="2000" dirty="0" smtClean="0">
                <a:solidFill>
                  <a:srgbClr val="87319F"/>
                </a:solidFill>
                <a:latin typeface="+mn-lt"/>
              </a:rPr>
              <a:t>olefins </a:t>
            </a:r>
            <a:r>
              <a:rPr lang="en-US" altLang="en-US" sz="2000" dirty="0">
                <a:solidFill>
                  <a:srgbClr val="87319F"/>
                </a:solidFill>
                <a:latin typeface="+mn-lt"/>
              </a:rPr>
              <a:t>such as propylene and styrene.</a:t>
            </a:r>
          </a:p>
          <a:p>
            <a:pPr marL="342900" indent="-342900">
              <a:buSzPct val="120000"/>
              <a:buFont typeface="Wingdings" panose="05000000000000000000" pitchFamily="2" charset="2"/>
              <a:buChar char="q"/>
            </a:pPr>
            <a:r>
              <a:rPr lang="en-US" altLang="en-US" sz="2000" dirty="0">
                <a:solidFill>
                  <a:srgbClr val="87319F"/>
                </a:solidFill>
                <a:latin typeface="+mn-lt"/>
              </a:rPr>
              <a:t>  Resulting polypropylene was made up of two fractions: amorphous (</a:t>
            </a:r>
            <a:r>
              <a:rPr lang="en-US" altLang="en-US" sz="2000" i="1" dirty="0" err="1">
                <a:solidFill>
                  <a:srgbClr val="87319F"/>
                </a:solidFill>
                <a:latin typeface="+mn-lt"/>
              </a:rPr>
              <a:t>atactic</a:t>
            </a:r>
            <a:r>
              <a:rPr lang="en-US" altLang="en-US" sz="2000" i="1" dirty="0">
                <a:solidFill>
                  <a:srgbClr val="87319F"/>
                </a:solidFill>
                <a:latin typeface="+mn-lt"/>
              </a:rPr>
              <a:t>) </a:t>
            </a:r>
            <a:r>
              <a:rPr lang="en-US" altLang="en-US" sz="2000" dirty="0">
                <a:solidFill>
                  <a:srgbClr val="87319F"/>
                </a:solidFill>
                <a:latin typeface="+mn-lt"/>
              </a:rPr>
              <a:t>and crystalline (</a:t>
            </a:r>
            <a:r>
              <a:rPr lang="en-US" altLang="en-US" sz="2000" i="1" dirty="0">
                <a:solidFill>
                  <a:srgbClr val="87319F"/>
                </a:solidFill>
                <a:latin typeface="+mn-lt"/>
              </a:rPr>
              <a:t>tactic).</a:t>
            </a:r>
            <a:r>
              <a:rPr lang="en-US" altLang="en-US" sz="2000" dirty="0">
                <a:solidFill>
                  <a:srgbClr val="87319F"/>
                </a:solidFill>
                <a:latin typeface="+mn-lt"/>
              </a:rPr>
              <a:t> </a:t>
            </a:r>
            <a:r>
              <a:rPr lang="en-US" altLang="en-US" sz="2000" i="1" dirty="0">
                <a:solidFill>
                  <a:srgbClr val="87319F"/>
                </a:solidFill>
                <a:latin typeface="+mn-lt"/>
              </a:rPr>
              <a:t>Polypropylene is not produced in radical initiated reactions</a:t>
            </a:r>
            <a:r>
              <a:rPr lang="en-US" altLang="en-US" sz="2000" dirty="0">
                <a:solidFill>
                  <a:srgbClr val="87319F"/>
                </a:solidFill>
                <a:latin typeface="+mn-lt"/>
              </a:rPr>
              <a:t>.</a:t>
            </a:r>
          </a:p>
        </p:txBody>
      </p:sp>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425" y="5751594"/>
            <a:ext cx="3597275"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5084" y="3154252"/>
            <a:ext cx="3088794" cy="646331"/>
          </a:xfrm>
          <a:prstGeom prst="rect">
            <a:avLst/>
          </a:prstGeom>
          <a:noFill/>
        </p:spPr>
        <p:txBody>
          <a:bodyPr wrap="none" rtlCol="0">
            <a:spAutoFit/>
          </a:bodyPr>
          <a:lstStyle/>
          <a:p>
            <a:r>
              <a:rPr lang="en-IN" dirty="0" smtClean="0"/>
              <a:t>TiCl</a:t>
            </a:r>
            <a:r>
              <a:rPr lang="en-IN" baseline="-25000" dirty="0" smtClean="0"/>
              <a:t>3</a:t>
            </a:r>
            <a:r>
              <a:rPr lang="en-IN" dirty="0" smtClean="0"/>
              <a:t> was frequently employed </a:t>
            </a:r>
          </a:p>
          <a:p>
            <a:r>
              <a:rPr lang="en-IN" dirty="0" smtClean="0"/>
              <a:t>as catalyst</a:t>
            </a:r>
            <a:endParaRPr lang="en-IN" dirty="0"/>
          </a:p>
        </p:txBody>
      </p:sp>
    </p:spTree>
    <p:extLst>
      <p:ext uri="{BB962C8B-B14F-4D97-AF65-F5344CB8AC3E}">
        <p14:creationId xmlns:p14="http://schemas.microsoft.com/office/powerpoint/2010/main" val="3769641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Natta’s Discovery: Selectivity in </a:t>
            </a:r>
            <a:r>
              <a:rPr lang="en-IN" sz="3200" b="1" dirty="0" err="1" smtClean="0">
                <a:solidFill>
                  <a:srgbClr val="B533BF"/>
                </a:solidFill>
              </a:rPr>
              <a:t>Tacticity</a:t>
            </a:r>
            <a:endParaRPr lang="en-US" sz="3200" b="1" dirty="0">
              <a:solidFill>
                <a:srgbClr val="B533BF"/>
              </a:solidFill>
            </a:endParaRPr>
          </a:p>
        </p:txBody>
      </p:sp>
      <p:sp>
        <p:nvSpPr>
          <p:cNvPr id="12" name="Text Box 9"/>
          <p:cNvSpPr txBox="1">
            <a:spLocks noChangeArrowheads="1"/>
          </p:cNvSpPr>
          <p:nvPr/>
        </p:nvSpPr>
        <p:spPr bwMode="auto">
          <a:xfrm>
            <a:off x="5410200" y="4495800"/>
            <a:ext cx="144264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spcBef>
                <a:spcPct val="50000"/>
              </a:spcBef>
            </a:pPr>
            <a:r>
              <a:rPr lang="en-US" altLang="en-US" dirty="0">
                <a:latin typeface="Arial" pitchFamily="34" charset="0"/>
              </a:rPr>
              <a:t>Isotactic</a:t>
            </a:r>
          </a:p>
        </p:txBody>
      </p:sp>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990600"/>
            <a:ext cx="5638800" cy="204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3"/>
          <p:cNvSpPr txBox="1">
            <a:spLocks noChangeArrowheads="1"/>
          </p:cNvSpPr>
          <p:nvPr/>
        </p:nvSpPr>
        <p:spPr bwMode="auto">
          <a:xfrm>
            <a:off x="0" y="914400"/>
            <a:ext cx="2895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342900" indent="-342900">
              <a:buSzPct val="120000"/>
              <a:buFont typeface="Wingdings" panose="05000000000000000000" pitchFamily="2" charset="2"/>
              <a:buChar char="q"/>
            </a:pPr>
            <a:r>
              <a:rPr lang="en-US" altLang="en-US" sz="2000" dirty="0">
                <a:solidFill>
                  <a:srgbClr val="87319F"/>
                </a:solidFill>
                <a:latin typeface="+mn-lt"/>
              </a:rPr>
              <a:t>  Isotactic </a:t>
            </a:r>
            <a:r>
              <a:rPr lang="en-US" altLang="en-US" sz="2000" dirty="0" smtClean="0">
                <a:solidFill>
                  <a:srgbClr val="87319F"/>
                </a:solidFill>
                <a:latin typeface="+mn-lt"/>
              </a:rPr>
              <a:t>and </a:t>
            </a:r>
            <a:r>
              <a:rPr lang="en-US" altLang="en-US" sz="2000" dirty="0" err="1" smtClean="0">
                <a:solidFill>
                  <a:srgbClr val="87319F"/>
                </a:solidFill>
                <a:latin typeface="+mn-lt"/>
              </a:rPr>
              <a:t>syndiotactic</a:t>
            </a:r>
            <a:r>
              <a:rPr lang="en-US" altLang="en-US" sz="2000" dirty="0" smtClean="0">
                <a:solidFill>
                  <a:srgbClr val="87319F"/>
                </a:solidFill>
                <a:latin typeface="+mn-lt"/>
              </a:rPr>
              <a:t> </a:t>
            </a:r>
            <a:r>
              <a:rPr lang="en-US" altLang="en-US" sz="2000" dirty="0">
                <a:solidFill>
                  <a:srgbClr val="87319F"/>
                </a:solidFill>
                <a:latin typeface="+mn-lt"/>
              </a:rPr>
              <a:t>polymers </a:t>
            </a:r>
            <a:r>
              <a:rPr lang="en-US" altLang="en-US" sz="2000" dirty="0" smtClean="0">
                <a:solidFill>
                  <a:srgbClr val="87319F"/>
                </a:solidFill>
                <a:latin typeface="+mn-lt"/>
              </a:rPr>
              <a:t>are </a:t>
            </a:r>
            <a:r>
              <a:rPr lang="en-US" altLang="en-US" sz="2000" dirty="0">
                <a:solidFill>
                  <a:srgbClr val="87319F"/>
                </a:solidFill>
                <a:latin typeface="+mn-lt"/>
              </a:rPr>
              <a:t>crystalline, </a:t>
            </a:r>
            <a:r>
              <a:rPr lang="en-US" altLang="en-US" sz="2000" dirty="0" err="1" smtClean="0">
                <a:solidFill>
                  <a:srgbClr val="87319F"/>
                </a:solidFill>
                <a:latin typeface="+mn-lt"/>
              </a:rPr>
              <a:t>atactic</a:t>
            </a:r>
            <a:r>
              <a:rPr lang="en-US" altLang="en-US" sz="2000" dirty="0" smtClean="0">
                <a:solidFill>
                  <a:srgbClr val="87319F"/>
                </a:solidFill>
                <a:latin typeface="+mn-lt"/>
              </a:rPr>
              <a:t> </a:t>
            </a:r>
            <a:r>
              <a:rPr lang="en-US" altLang="en-US" sz="2000" dirty="0">
                <a:solidFill>
                  <a:srgbClr val="87319F"/>
                </a:solidFill>
                <a:latin typeface="+mn-lt"/>
              </a:rPr>
              <a:t>is amorphous.</a:t>
            </a:r>
          </a:p>
          <a:p>
            <a:pPr marL="342900" indent="-342900">
              <a:buSzPct val="120000"/>
              <a:buFont typeface="Wingdings" panose="05000000000000000000" pitchFamily="2" charset="2"/>
              <a:buChar char="q"/>
            </a:pPr>
            <a:endParaRPr lang="en-US" altLang="en-US" sz="2000" dirty="0">
              <a:solidFill>
                <a:srgbClr val="87319F"/>
              </a:solidFill>
              <a:latin typeface="+mn-lt"/>
            </a:endParaRPr>
          </a:p>
          <a:p>
            <a:pPr marL="342900" indent="-342900">
              <a:buSzPct val="120000"/>
              <a:buFont typeface="Wingdings" panose="05000000000000000000" pitchFamily="2" charset="2"/>
              <a:buChar char="q"/>
            </a:pPr>
            <a:r>
              <a:rPr lang="en-US" altLang="en-US" sz="2000" dirty="0" smtClean="0">
                <a:solidFill>
                  <a:srgbClr val="87319F"/>
                </a:solidFill>
                <a:latin typeface="+mn-lt"/>
              </a:rPr>
              <a:t>Different </a:t>
            </a:r>
            <a:r>
              <a:rPr lang="en-US" altLang="en-US" sz="2000" dirty="0">
                <a:solidFill>
                  <a:srgbClr val="87319F"/>
                </a:solidFill>
                <a:latin typeface="+mn-lt"/>
              </a:rPr>
              <a:t>catalysts allow control of </a:t>
            </a:r>
            <a:r>
              <a:rPr lang="en-US" altLang="en-US" sz="2000" dirty="0" err="1">
                <a:solidFill>
                  <a:srgbClr val="87319F"/>
                </a:solidFill>
                <a:latin typeface="+mn-lt"/>
              </a:rPr>
              <a:t>tacticity</a:t>
            </a:r>
            <a:r>
              <a:rPr lang="en-US" altLang="en-US" sz="2000" dirty="0" smtClean="0">
                <a:solidFill>
                  <a:srgbClr val="87319F"/>
                </a:solidFill>
                <a:latin typeface="+mn-lt"/>
              </a:rPr>
              <a:t>.</a:t>
            </a:r>
            <a:endParaRPr lang="en-US" altLang="en-US" sz="2000" dirty="0">
              <a:solidFill>
                <a:srgbClr val="87319F"/>
              </a:solidFill>
              <a:latin typeface="+mn-lt"/>
            </a:endParaRPr>
          </a:p>
        </p:txBody>
      </p:sp>
      <p:graphicFrame>
        <p:nvGraphicFramePr>
          <p:cNvPr id="17" name="Object 8"/>
          <p:cNvGraphicFramePr>
            <a:graphicFrameLocks noChangeAspect="1"/>
          </p:cNvGraphicFramePr>
          <p:nvPr>
            <p:extLst>
              <p:ext uri="{D42A27DB-BD31-4B8C-83A1-F6EECF244321}">
                <p14:modId xmlns:p14="http://schemas.microsoft.com/office/powerpoint/2010/main" val="1202847402"/>
              </p:ext>
            </p:extLst>
          </p:nvPr>
        </p:nvGraphicFramePr>
        <p:xfrm>
          <a:off x="1389062" y="5320089"/>
          <a:ext cx="6307138" cy="1247021"/>
        </p:xfrm>
        <a:graphic>
          <a:graphicData uri="http://schemas.openxmlformats.org/presentationml/2006/ole">
            <mc:AlternateContent xmlns:mc="http://schemas.openxmlformats.org/markup-compatibility/2006">
              <mc:Choice xmlns:v="urn:schemas-microsoft-com:vml" Requires="v">
                <p:oleObj spid="_x0000_s102411" name="CS ChemDraw Drawing" r:id="rId4" imgW="6747501" imgH="1326896" progId="ChemDraw.Document.6.0">
                  <p:embed/>
                </p:oleObj>
              </mc:Choice>
              <mc:Fallback>
                <p:oleObj name="CS ChemDraw Drawing" r:id="rId4" imgW="6747501" imgH="1326896" progId="ChemDraw.Document.6.0">
                  <p:embed/>
                  <p:pic>
                    <p:nvPicPr>
                      <p:cNvPr id="0" name=""/>
                      <p:cNvPicPr>
                        <a:picLocks noChangeAspect="1" noChangeArrowheads="1"/>
                      </p:cNvPicPr>
                      <p:nvPr/>
                    </p:nvPicPr>
                    <p:blipFill>
                      <a:blip r:embed="rId5"/>
                      <a:srcRect/>
                      <a:stretch>
                        <a:fillRect/>
                      </a:stretch>
                    </p:blipFill>
                    <p:spPr bwMode="auto">
                      <a:xfrm>
                        <a:off x="1389062" y="5320089"/>
                        <a:ext cx="6307138" cy="1247021"/>
                      </a:xfrm>
                      <a:prstGeom prst="rect">
                        <a:avLst/>
                      </a:prstGeom>
                      <a:noFill/>
                      <a:ln>
                        <a:noFill/>
                      </a:ln>
                      <a:effectLst/>
                    </p:spPr>
                  </p:pic>
                </p:oleObj>
              </mc:Fallback>
            </mc:AlternateContent>
          </a:graphicData>
        </a:graphic>
      </p:graphicFrame>
      <p:sp>
        <p:nvSpPr>
          <p:cNvPr id="18" name="Text Box 10"/>
          <p:cNvSpPr txBox="1">
            <a:spLocks noChangeArrowheads="1"/>
          </p:cNvSpPr>
          <p:nvPr/>
        </p:nvSpPr>
        <p:spPr bwMode="auto">
          <a:xfrm>
            <a:off x="4894262" y="6248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spcBef>
                <a:spcPct val="50000"/>
              </a:spcBef>
            </a:pPr>
            <a:r>
              <a:rPr lang="en-US" altLang="en-US" dirty="0" err="1">
                <a:latin typeface="Arial" pitchFamily="34" charset="0"/>
              </a:rPr>
              <a:t>Syndiotactic</a:t>
            </a:r>
            <a:endParaRPr lang="en-US" altLang="en-US" dirty="0">
              <a:latin typeface="Arial"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962147445"/>
              </p:ext>
            </p:extLst>
          </p:nvPr>
        </p:nvGraphicFramePr>
        <p:xfrm>
          <a:off x="1311249" y="3705990"/>
          <a:ext cx="6521502" cy="1018410"/>
        </p:xfrm>
        <a:graphic>
          <a:graphicData uri="http://schemas.openxmlformats.org/presentationml/2006/ole">
            <mc:AlternateContent xmlns:mc="http://schemas.openxmlformats.org/markup-compatibility/2006">
              <mc:Choice xmlns:v="urn:schemas-microsoft-com:vml" Requires="v">
                <p:oleObj spid="_x0000_s102412" r:id="rId6" imgW="6749534" imgH="1054100" progId="">
                  <p:embed/>
                </p:oleObj>
              </mc:Choice>
              <mc:Fallback>
                <p:oleObj r:id="rId6" imgW="6749534" imgH="1054100" progId="">
                  <p:embed/>
                  <p:pic>
                    <p:nvPicPr>
                      <p:cNvPr id="0" name=""/>
                      <p:cNvPicPr/>
                      <p:nvPr/>
                    </p:nvPicPr>
                    <p:blipFill>
                      <a:blip r:embed="rId7"/>
                      <a:stretch>
                        <a:fillRect/>
                      </a:stretch>
                    </p:blipFill>
                    <p:spPr>
                      <a:xfrm>
                        <a:off x="1311249" y="3705990"/>
                        <a:ext cx="6521502" cy="1018410"/>
                      </a:xfrm>
                      <a:prstGeom prst="rect">
                        <a:avLst/>
                      </a:prstGeom>
                    </p:spPr>
                  </p:pic>
                </p:oleObj>
              </mc:Fallback>
            </mc:AlternateContent>
          </a:graphicData>
        </a:graphic>
      </p:graphicFrame>
    </p:spTree>
    <p:extLst>
      <p:ext uri="{BB962C8B-B14F-4D97-AF65-F5344CB8AC3E}">
        <p14:creationId xmlns:p14="http://schemas.microsoft.com/office/powerpoint/2010/main" val="662322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Homogeneous </a:t>
            </a:r>
            <a:r>
              <a:rPr lang="en-IN" sz="3200" b="1" dirty="0" err="1" smtClean="0">
                <a:solidFill>
                  <a:srgbClr val="B533BF"/>
                </a:solidFill>
              </a:rPr>
              <a:t>Metallocene</a:t>
            </a:r>
            <a:r>
              <a:rPr lang="en-IN" sz="3200" b="1" dirty="0" smtClean="0">
                <a:solidFill>
                  <a:srgbClr val="B533BF"/>
                </a:solidFill>
              </a:rPr>
              <a:t> Catalysts</a:t>
            </a:r>
            <a:endParaRPr lang="en-US" sz="3200" b="1" dirty="0">
              <a:solidFill>
                <a:srgbClr val="B533BF"/>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180927124"/>
              </p:ext>
            </p:extLst>
          </p:nvPr>
        </p:nvGraphicFramePr>
        <p:xfrm>
          <a:off x="381000" y="1295400"/>
          <a:ext cx="8174037" cy="4540250"/>
        </p:xfrm>
        <a:graphic>
          <a:graphicData uri="http://schemas.openxmlformats.org/presentationml/2006/ole">
            <mc:AlternateContent xmlns:mc="http://schemas.openxmlformats.org/markup-compatibility/2006">
              <mc:Choice xmlns:v="urn:schemas-microsoft-com:vml" Requires="v">
                <p:oleObj spid="_x0000_s103431" name="CS ChemDraw Drawing" r:id="rId3" imgW="4733314" imgH="2634488" progId="ChemDraw.Document.6.0">
                  <p:embed/>
                </p:oleObj>
              </mc:Choice>
              <mc:Fallback>
                <p:oleObj name="CS ChemDraw Drawing" r:id="rId3" imgW="4733314" imgH="2634488"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8174037"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98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Transition Metals in Biology</a:t>
            </a:r>
            <a:endParaRPr lang="en-US" sz="3200" b="1" dirty="0">
              <a:solidFill>
                <a:srgbClr val="B533BF"/>
              </a:solidFill>
            </a:endParaRPr>
          </a:p>
        </p:txBody>
      </p:sp>
      <p:sp>
        <p:nvSpPr>
          <p:cNvPr id="7" name="Content Placeholder 2"/>
          <p:cNvSpPr txBox="1">
            <a:spLocks/>
          </p:cNvSpPr>
          <p:nvPr/>
        </p:nvSpPr>
        <p:spPr>
          <a:xfrm>
            <a:off x="467544" y="1124744"/>
            <a:ext cx="8291264" cy="554461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80000"/>
              </a:lnSpc>
              <a:spcAft>
                <a:spcPct val="0"/>
              </a:spcAft>
              <a:buFont typeface="Arial" pitchFamily="34" charset="0"/>
              <a:buNone/>
            </a:pPr>
            <a:r>
              <a:rPr lang="en-US" sz="1600" dirty="0" smtClean="0"/>
              <a:t> </a:t>
            </a:r>
            <a:r>
              <a:rPr lang="en-US" sz="1600" kern="0" dirty="0" smtClean="0">
                <a:latin typeface="Arial"/>
              </a:rPr>
              <a:t> </a:t>
            </a:r>
            <a:r>
              <a:rPr lang="en-US" sz="1600" b="1" i="1" kern="0" dirty="0" smtClean="0">
                <a:latin typeface="Times New Roman" pitchFamily="18" charset="0"/>
                <a:cs typeface="Times New Roman" pitchFamily="18" charset="0"/>
              </a:rPr>
              <a:t>Transport and storage proteins</a:t>
            </a:r>
            <a:r>
              <a:rPr lang="en-US" sz="1600" kern="0" dirty="0" smtClean="0">
                <a:latin typeface="Times New Roman" pitchFamily="18" charset="0"/>
                <a:cs typeface="Times New Roman" pitchFamily="18" charset="0"/>
              </a:rPr>
              <a:t> : </a:t>
            </a:r>
            <a:r>
              <a:rPr lang="en-US" sz="1600" kern="0" dirty="0">
                <a:latin typeface="Times New Roman" pitchFamily="18" charset="0"/>
                <a:cs typeface="Times New Roman" pitchFamily="18" charset="0"/>
              </a:rPr>
              <a:t>	</a:t>
            </a:r>
            <a:r>
              <a:rPr lang="en-US" sz="1600" kern="0" dirty="0" smtClean="0">
                <a:latin typeface="Times New Roman" pitchFamily="18" charset="0"/>
                <a:cs typeface="Times New Roman" pitchFamily="18" charset="0"/>
              </a:rPr>
              <a:t>Transferrin (Fe) , Ferritin (Fe), </a:t>
            </a:r>
            <a:r>
              <a:rPr lang="en-US" sz="1600" kern="0" dirty="0" err="1" smtClean="0">
                <a:latin typeface="Times New Roman" pitchFamily="18" charset="0"/>
                <a:cs typeface="Times New Roman" pitchFamily="18" charset="0"/>
              </a:rPr>
              <a:t>Metallothionein</a:t>
            </a:r>
            <a:r>
              <a:rPr lang="en-US" sz="1600" kern="0" dirty="0" smtClean="0">
                <a:latin typeface="Times New Roman" pitchFamily="18" charset="0"/>
                <a:cs typeface="Times New Roman" pitchFamily="18" charset="0"/>
              </a:rPr>
              <a:t> (Zn)</a:t>
            </a:r>
          </a:p>
          <a:p>
            <a:pPr fontAlgn="base">
              <a:lnSpc>
                <a:spcPct val="80000"/>
              </a:lnSpc>
              <a:spcAft>
                <a:spcPct val="0"/>
              </a:spcAft>
              <a:buFont typeface="Arial" pitchFamily="34" charset="0"/>
              <a:buNone/>
            </a:pPr>
            <a:endParaRPr lang="en-US" sz="1600" kern="0" dirty="0" smtClean="0">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b="1" i="1" kern="0" dirty="0" smtClean="0">
                <a:latin typeface="Times New Roman" pitchFamily="18" charset="0"/>
                <a:cs typeface="Times New Roman" pitchFamily="18" charset="0"/>
              </a:rPr>
              <a:t>O</a:t>
            </a:r>
            <a:r>
              <a:rPr lang="en-US" sz="1600" b="1" i="1" kern="0" baseline="-25000" dirty="0" smtClean="0">
                <a:latin typeface="Times New Roman" pitchFamily="18" charset="0"/>
                <a:cs typeface="Times New Roman" pitchFamily="18" charset="0"/>
              </a:rPr>
              <a:t>2</a:t>
            </a:r>
            <a:r>
              <a:rPr lang="en-US" sz="1600" b="1" i="1" kern="0" dirty="0" smtClean="0">
                <a:latin typeface="Times New Roman" pitchFamily="18" charset="0"/>
                <a:cs typeface="Times New Roman" pitchFamily="18" charset="0"/>
              </a:rPr>
              <a:t> binding/transport:	</a:t>
            </a:r>
            <a:r>
              <a:rPr lang="en-US" sz="1600" kern="0" dirty="0" smtClean="0">
                <a:latin typeface="Times New Roman" pitchFamily="18" charset="0"/>
                <a:cs typeface="Times New Roman" pitchFamily="18" charset="0"/>
              </a:rPr>
              <a:t>	Myoglobin (Fe), Hemoglobin (Fe),</a:t>
            </a:r>
            <a:r>
              <a:rPr lang="en-US" sz="1600" kern="0" dirty="0" err="1" smtClean="0">
                <a:latin typeface="Times New Roman" pitchFamily="18" charset="0"/>
                <a:cs typeface="Times New Roman" pitchFamily="18" charset="0"/>
              </a:rPr>
              <a:t>Hemerythrin</a:t>
            </a:r>
            <a:r>
              <a:rPr lang="en-US" sz="1600" kern="0" dirty="0" smtClean="0">
                <a:latin typeface="Times New Roman" pitchFamily="18" charset="0"/>
                <a:cs typeface="Times New Roman" pitchFamily="18" charset="0"/>
              </a:rPr>
              <a:t> (Fe)</a:t>
            </a: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kern="0" dirty="0" err="1" smtClean="0">
                <a:latin typeface="Times New Roman" pitchFamily="18" charset="0"/>
                <a:cs typeface="Times New Roman" pitchFamily="18" charset="0"/>
              </a:rPr>
              <a:t>Hemocyanin</a:t>
            </a:r>
            <a:r>
              <a:rPr lang="en-US" sz="1600" kern="0" dirty="0" smtClean="0">
                <a:latin typeface="Times New Roman" pitchFamily="18" charset="0"/>
                <a:cs typeface="Times New Roman" pitchFamily="18" charset="0"/>
              </a:rPr>
              <a:t> (Cu)</a:t>
            </a:r>
          </a:p>
          <a:p>
            <a:pPr fontAlgn="base">
              <a:lnSpc>
                <a:spcPct val="80000"/>
              </a:lnSpc>
              <a:spcAft>
                <a:spcPct val="0"/>
              </a:spcAft>
              <a:buFont typeface="Arial" pitchFamily="34" charset="0"/>
              <a:buNone/>
            </a:pPr>
            <a:r>
              <a:rPr lang="en-US" sz="1600" i="1" kern="0" dirty="0" smtClean="0">
                <a:latin typeface="Times New Roman" pitchFamily="18" charset="0"/>
                <a:cs typeface="Times New Roman" pitchFamily="18" charset="0"/>
              </a:rPr>
              <a:t>     </a:t>
            </a:r>
            <a:r>
              <a:rPr lang="en-US" sz="1600" b="1" i="1" kern="0" dirty="0" smtClean="0">
                <a:solidFill>
                  <a:srgbClr val="FF0000"/>
                </a:solidFill>
                <a:latin typeface="Times New Roman" pitchFamily="18" charset="0"/>
                <a:cs typeface="Times New Roman" pitchFamily="18" charset="0"/>
              </a:rPr>
              <a:t>Enzymes (catalysts)</a:t>
            </a:r>
          </a:p>
          <a:p>
            <a:pPr fontAlgn="base">
              <a:lnSpc>
                <a:spcPct val="80000"/>
              </a:lnSpc>
              <a:spcAft>
                <a:spcPct val="0"/>
              </a:spcAft>
              <a:buFont typeface="Arial" pitchFamily="34" charset="0"/>
              <a:buNone/>
            </a:pPr>
            <a:endParaRPr lang="en-US" sz="1600" b="1" kern="0" dirty="0" smtClean="0">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b="1" i="1" kern="0" dirty="0" smtClean="0">
                <a:latin typeface="Times New Roman" pitchFamily="18" charset="0"/>
                <a:cs typeface="Times New Roman" pitchFamily="18" charset="0"/>
              </a:rPr>
              <a:t>Hydrolases:</a:t>
            </a:r>
            <a:r>
              <a:rPr lang="en-US" sz="1600" kern="0" dirty="0" smtClean="0">
                <a:latin typeface="Times New Roman" pitchFamily="18" charset="0"/>
                <a:cs typeface="Times New Roman" pitchFamily="18" charset="0"/>
              </a:rPr>
              <a:t>			Carbonic anhydrase (Zn), </a:t>
            </a:r>
            <a:r>
              <a:rPr lang="pt-BR" sz="1600" kern="0" dirty="0" smtClean="0">
                <a:latin typeface="Times New Roman" pitchFamily="18" charset="0"/>
                <a:cs typeface="Times New Roman" pitchFamily="18" charset="0"/>
              </a:rPr>
              <a:t>Carboxypeptidase (Zn)</a:t>
            </a:r>
          </a:p>
          <a:p>
            <a:pPr fontAlgn="base">
              <a:lnSpc>
                <a:spcPct val="80000"/>
              </a:lnSpc>
              <a:spcAft>
                <a:spcPct val="0"/>
              </a:spcAft>
              <a:buFont typeface="Arial" pitchFamily="34" charset="0"/>
              <a:buNone/>
            </a:pPr>
            <a:r>
              <a:rPr lang="pt-BR" sz="1600" kern="0" dirty="0" smtClean="0">
                <a:latin typeface="Times New Roman" pitchFamily="18" charset="0"/>
                <a:cs typeface="Times New Roman" pitchFamily="18" charset="0"/>
              </a:rPr>
              <a:t>	</a:t>
            </a:r>
          </a:p>
          <a:p>
            <a:pPr fontAlgn="base">
              <a:lnSpc>
                <a:spcPct val="80000"/>
              </a:lnSpc>
              <a:spcAft>
                <a:spcPct val="0"/>
              </a:spcAft>
              <a:buFont typeface="Arial" pitchFamily="34" charset="0"/>
              <a:buNone/>
            </a:pPr>
            <a:r>
              <a:rPr lang="pt-BR" sz="1600" b="1" i="1" kern="0" dirty="0" smtClean="0">
                <a:latin typeface="Times New Roman" pitchFamily="18" charset="0"/>
                <a:cs typeface="Times New Roman" pitchFamily="18" charset="0"/>
              </a:rPr>
              <a:t>	Oxido-Reductases:</a:t>
            </a:r>
            <a:r>
              <a:rPr lang="pt-BR" sz="1600" kern="0" dirty="0" smtClean="0">
                <a:latin typeface="Times New Roman" pitchFamily="18" charset="0"/>
                <a:cs typeface="Times New Roman" pitchFamily="18" charset="0"/>
              </a:rPr>
              <a:t>	                 Alcohol dehydrogenase (Zn), Superoxide 				                 dismutase (Cu, Zn,Mn, Ni), Catalase, Peroxidase (Fe),        			                 </a:t>
            </a:r>
            <a:r>
              <a:rPr lang="en-US" sz="1600" kern="0" dirty="0" err="1" smtClean="0">
                <a:latin typeface="Times New Roman" pitchFamily="18" charset="0"/>
                <a:cs typeface="Times New Roman" pitchFamily="18" charset="0"/>
              </a:rPr>
              <a:t>Nitrogenase</a:t>
            </a:r>
            <a:r>
              <a:rPr lang="en-US" sz="1600" kern="0" dirty="0" smtClean="0">
                <a:latin typeface="Times New Roman" pitchFamily="18" charset="0"/>
                <a:cs typeface="Times New Roman" pitchFamily="18" charset="0"/>
              </a:rPr>
              <a:t> (Fe, Mo)</a:t>
            </a:r>
            <a:r>
              <a:rPr lang="en-US" sz="1600" b="1" kern="0" dirty="0" smtClean="0">
                <a:latin typeface="Times New Roman" pitchFamily="18" charset="0"/>
                <a:cs typeface="Times New Roman" pitchFamily="18" charset="0"/>
              </a:rPr>
              <a:t>, </a:t>
            </a:r>
            <a:r>
              <a:rPr lang="en-US" sz="1600" kern="0" dirty="0" smtClean="0">
                <a:latin typeface="Times New Roman" pitchFamily="18" charset="0"/>
                <a:cs typeface="Times New Roman" pitchFamily="18" charset="0"/>
              </a:rPr>
              <a:t>Cytochrome oxidase (Fe, Cu),   				Hydrogenase (Fe, Ni)</a:t>
            </a:r>
          </a:p>
          <a:p>
            <a:pPr fontAlgn="base">
              <a:lnSpc>
                <a:spcPct val="80000"/>
              </a:lnSpc>
              <a:spcAft>
                <a:spcPct val="0"/>
              </a:spcAft>
              <a:buFont typeface="Arial" pitchFamily="34" charset="0"/>
              <a:buNone/>
            </a:pPr>
            <a:endParaRPr lang="en-US" sz="1600" kern="0" dirty="0" smtClean="0">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b="1" i="1" kern="0" dirty="0" smtClean="0">
                <a:latin typeface="Times New Roman" pitchFamily="18" charset="0"/>
                <a:cs typeface="Times New Roman" pitchFamily="18" charset="0"/>
              </a:rPr>
              <a:t>Isomerases:</a:t>
            </a:r>
            <a:r>
              <a:rPr lang="en-US" sz="1600" kern="0" dirty="0" smtClean="0">
                <a:latin typeface="Times New Roman" pitchFamily="18" charset="0"/>
                <a:cs typeface="Times New Roman" pitchFamily="18" charset="0"/>
              </a:rPr>
              <a:t>			B</a:t>
            </a:r>
            <a:r>
              <a:rPr lang="en-US" sz="1600" kern="0" baseline="-25000" dirty="0" smtClean="0">
                <a:latin typeface="Times New Roman" pitchFamily="18" charset="0"/>
                <a:cs typeface="Times New Roman" pitchFamily="18" charset="0"/>
              </a:rPr>
              <a:t>12</a:t>
            </a:r>
            <a:r>
              <a:rPr lang="en-US" sz="1600" kern="0" dirty="0" smtClean="0">
                <a:latin typeface="Times New Roman" pitchFamily="18" charset="0"/>
                <a:cs typeface="Times New Roman" pitchFamily="18" charset="0"/>
              </a:rPr>
              <a:t> coenzymes (Co), </a:t>
            </a:r>
            <a:r>
              <a:rPr lang="en-US" sz="1600" kern="0" dirty="0" err="1" smtClean="0">
                <a:latin typeface="Times New Roman" pitchFamily="18" charset="0"/>
                <a:cs typeface="Times New Roman" pitchFamily="18" charset="0"/>
              </a:rPr>
              <a:t>Aconitase</a:t>
            </a:r>
            <a:r>
              <a:rPr lang="en-US" sz="1600" kern="0" dirty="0" smtClean="0">
                <a:latin typeface="Times New Roman" pitchFamily="18" charset="0"/>
                <a:cs typeface="Times New Roman" pitchFamily="18" charset="0"/>
              </a:rPr>
              <a:t> (Fe-S)</a:t>
            </a:r>
          </a:p>
          <a:p>
            <a:pPr fontAlgn="base">
              <a:lnSpc>
                <a:spcPct val="80000"/>
              </a:lnSpc>
              <a:spcAft>
                <a:spcPct val="0"/>
              </a:spcAft>
              <a:buFont typeface="Arial" pitchFamily="34" charset="0"/>
              <a:buNone/>
            </a:pPr>
            <a:r>
              <a:rPr lang="en-US" sz="1600" i="1" kern="0" dirty="0" smtClean="0">
                <a:latin typeface="Times New Roman" pitchFamily="18" charset="0"/>
                <a:cs typeface="Times New Roman" pitchFamily="18" charset="0"/>
              </a:rPr>
              <a:t>	</a:t>
            </a:r>
          </a:p>
          <a:p>
            <a:pPr fontAlgn="base">
              <a:lnSpc>
                <a:spcPct val="80000"/>
              </a:lnSpc>
              <a:spcAft>
                <a:spcPct val="0"/>
              </a:spcAft>
              <a:buFont typeface="Arial" pitchFamily="34" charset="0"/>
              <a:buNone/>
            </a:pPr>
            <a:r>
              <a:rPr lang="en-US" sz="1600" i="1" kern="0" dirty="0" smtClean="0">
                <a:latin typeface="Times New Roman" pitchFamily="18" charset="0"/>
                <a:cs typeface="Times New Roman" pitchFamily="18" charset="0"/>
              </a:rPr>
              <a:t>	</a:t>
            </a:r>
            <a:r>
              <a:rPr lang="en-US" sz="1600" b="1" kern="0" dirty="0" err="1" smtClean="0">
                <a:latin typeface="Times New Roman" pitchFamily="18" charset="0"/>
                <a:cs typeface="Times New Roman" pitchFamily="18" charset="0"/>
              </a:rPr>
              <a:t>Oxygenases</a:t>
            </a:r>
            <a:r>
              <a:rPr lang="en-US" sz="1600" b="1" kern="0" dirty="0" smtClean="0">
                <a:latin typeface="Times New Roman" pitchFamily="18" charset="0"/>
                <a:cs typeface="Times New Roman" pitchFamily="18" charset="0"/>
              </a:rPr>
              <a:t>:</a:t>
            </a:r>
            <a:r>
              <a:rPr lang="en-US" sz="1600" kern="0" dirty="0" smtClean="0">
                <a:latin typeface="Times New Roman" pitchFamily="18" charset="0"/>
                <a:cs typeface="Times New Roman" pitchFamily="18" charset="0"/>
              </a:rPr>
              <a:t>			Cytochrome P450 (Fe), Nitric Oxide Synthases (Fe)</a:t>
            </a:r>
          </a:p>
          <a:p>
            <a:pPr fontAlgn="base">
              <a:lnSpc>
                <a:spcPct val="80000"/>
              </a:lnSpc>
              <a:spcAft>
                <a:spcPct val="0"/>
              </a:spcAft>
              <a:buFont typeface="Arial" pitchFamily="34" charset="0"/>
              <a:buNone/>
            </a:pPr>
            <a:endParaRPr lang="en-US" sz="1600" b="1" kern="0" dirty="0" smtClean="0">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b="1" i="1" kern="0" dirty="0" smtClean="0">
                <a:latin typeface="Times New Roman" pitchFamily="18" charset="0"/>
                <a:cs typeface="Times New Roman" pitchFamily="18" charset="0"/>
              </a:rPr>
              <a:t>Electron carriers:</a:t>
            </a:r>
            <a:r>
              <a:rPr lang="en-US" sz="1600" kern="0" dirty="0" smtClean="0">
                <a:latin typeface="Times New Roman" pitchFamily="18" charset="0"/>
                <a:cs typeface="Times New Roman" pitchFamily="18" charset="0"/>
              </a:rPr>
              <a:t>		Cytochromes (Fe)</a:t>
            </a:r>
          </a:p>
          <a:p>
            <a:pPr fontAlgn="base">
              <a:lnSpc>
                <a:spcPct val="80000"/>
              </a:lnSpc>
              <a:spcAft>
                <a:spcPct val="0"/>
              </a:spcAft>
              <a:buFont typeface="Arial" pitchFamily="34" charset="0"/>
              <a:buNone/>
            </a:pPr>
            <a:endParaRPr lang="en-US" sz="1600" kern="0" dirty="0" smtClean="0">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a:t>
            </a:r>
            <a:r>
              <a:rPr lang="en-US" sz="1600" b="1" i="1" kern="0" dirty="0" smtClean="0">
                <a:latin typeface="Times New Roman" pitchFamily="18" charset="0"/>
                <a:cs typeface="Times New Roman" pitchFamily="18" charset="0"/>
              </a:rPr>
              <a:t>Electron transferases</a:t>
            </a:r>
            <a:r>
              <a:rPr lang="en-US" sz="1600" i="1" kern="0" dirty="0" smtClean="0">
                <a:latin typeface="Times New Roman" pitchFamily="18" charset="0"/>
                <a:cs typeface="Times New Roman" pitchFamily="18" charset="0"/>
              </a:rPr>
              <a:t>	</a:t>
            </a:r>
            <a:r>
              <a:rPr lang="en-US" sz="1600" kern="0" dirty="0" smtClean="0">
                <a:latin typeface="Times New Roman" pitchFamily="18" charset="0"/>
                <a:cs typeface="Times New Roman" pitchFamily="18" charset="0"/>
              </a:rPr>
              <a:t>	Iron-sulfur (Fe)</a:t>
            </a: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Blue copper proteins (Cu)</a:t>
            </a:r>
          </a:p>
          <a:p>
            <a:pPr fontAlgn="base">
              <a:lnSpc>
                <a:spcPct val="80000"/>
              </a:lnSpc>
              <a:spcAft>
                <a:spcPct val="0"/>
              </a:spcAft>
              <a:buFont typeface="Arial" pitchFamily="34" charset="0"/>
              <a:buNone/>
            </a:pPr>
            <a:r>
              <a:rPr lang="en-US" sz="1600" i="1" kern="0" dirty="0" smtClean="0">
                <a:latin typeface="Times New Roman" pitchFamily="18" charset="0"/>
                <a:cs typeface="Times New Roman" pitchFamily="18" charset="0"/>
              </a:rPr>
              <a:t>	</a:t>
            </a:r>
            <a:r>
              <a:rPr lang="en-US" sz="1600" b="1" i="1" kern="0" dirty="0" smtClean="0">
                <a:solidFill>
                  <a:srgbClr val="FF0000"/>
                </a:solidFill>
                <a:latin typeface="Times New Roman" pitchFamily="18" charset="0"/>
                <a:cs typeface="Times New Roman" pitchFamily="18" charset="0"/>
              </a:rPr>
              <a:t>Non Proteins</a:t>
            </a:r>
            <a:endParaRPr lang="en-US" sz="1600" b="1" kern="0" dirty="0" smtClean="0">
              <a:solidFill>
                <a:srgbClr val="FF0000"/>
              </a:solidFill>
              <a:latin typeface="Times New Roman" pitchFamily="18" charset="0"/>
              <a:cs typeface="Times New Roman" pitchFamily="18" charset="0"/>
            </a:endParaRPr>
          </a:p>
          <a:p>
            <a:pPr fontAlgn="base">
              <a:lnSpc>
                <a:spcPct val="80000"/>
              </a:lnSpc>
              <a:spcAft>
                <a:spcPct val="0"/>
              </a:spcAft>
              <a:buFont typeface="Arial" pitchFamily="34" charset="0"/>
              <a:buNone/>
            </a:pPr>
            <a:r>
              <a:rPr lang="en-US" sz="1600" kern="0" dirty="0" smtClean="0">
                <a:latin typeface="Times New Roman" pitchFamily="18" charset="0"/>
                <a:cs typeface="Times New Roman" pitchFamily="18" charset="0"/>
              </a:rPr>
              <a:t>	Transport Agents:			</a:t>
            </a:r>
            <a:r>
              <a:rPr lang="en-US" sz="1600" kern="0" dirty="0" err="1" smtClean="0">
                <a:latin typeface="Times New Roman" pitchFamily="18" charset="0"/>
                <a:cs typeface="Times New Roman" pitchFamily="18" charset="0"/>
              </a:rPr>
              <a:t>Siderophores</a:t>
            </a:r>
            <a:r>
              <a:rPr lang="en-US" sz="1600" kern="0" dirty="0" smtClean="0">
                <a:latin typeface="Times New Roman" pitchFamily="18" charset="0"/>
                <a:cs typeface="Times New Roman" pitchFamily="18" charset="0"/>
              </a:rPr>
              <a:t> (Fe)</a:t>
            </a:r>
          </a:p>
          <a:p>
            <a:pPr>
              <a:lnSpc>
                <a:spcPct val="80000"/>
              </a:lnSpc>
              <a:buFont typeface="Arial" pitchFamily="34" charset="0"/>
              <a:buNone/>
            </a:pP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730073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Oxygen Storage and Transport</a:t>
            </a:r>
            <a:endParaRPr lang="en-US" sz="3200" b="1" dirty="0">
              <a:solidFill>
                <a:srgbClr val="B533BF"/>
              </a:solidFill>
            </a:endParaRPr>
          </a:p>
        </p:txBody>
      </p:sp>
      <p:sp>
        <p:nvSpPr>
          <p:cNvPr id="2" name="Rectangle 1"/>
          <p:cNvSpPr/>
          <p:nvPr/>
        </p:nvSpPr>
        <p:spPr>
          <a:xfrm>
            <a:off x="76200" y="762000"/>
            <a:ext cx="5715000" cy="4401205"/>
          </a:xfrm>
          <a:prstGeom prst="rect">
            <a:avLst/>
          </a:prstGeom>
        </p:spPr>
        <p:txBody>
          <a:bodyPr wrap="square">
            <a:spAutoFit/>
          </a:bodyPr>
          <a:lstStyle/>
          <a:p>
            <a:pPr marL="342900" indent="-342900">
              <a:buFont typeface="Wingdings" panose="05000000000000000000" pitchFamily="2" charset="2"/>
              <a:buChar char="q"/>
            </a:pPr>
            <a:r>
              <a:rPr lang="en-IN" sz="2000" b="1" dirty="0">
                <a:solidFill>
                  <a:srgbClr val="87319F"/>
                </a:solidFill>
              </a:rPr>
              <a:t>Oxygen</a:t>
            </a:r>
          </a:p>
          <a:p>
            <a:pPr marL="800100" lvl="1" indent="-342900">
              <a:buFont typeface="Wingdings" panose="05000000000000000000" pitchFamily="2" charset="2"/>
              <a:buChar char="Ø"/>
            </a:pPr>
            <a:r>
              <a:rPr lang="en-IN" sz="2000" b="1" dirty="0">
                <a:solidFill>
                  <a:srgbClr val="87319F"/>
                </a:solidFill>
              </a:rPr>
              <a:t>required for oxidative metabolism and energy production in most cells</a:t>
            </a:r>
          </a:p>
          <a:p>
            <a:pPr marL="800100" lvl="1" indent="-342900">
              <a:buFont typeface="Wingdings" panose="05000000000000000000" pitchFamily="2" charset="2"/>
              <a:buChar char="Ø"/>
            </a:pPr>
            <a:r>
              <a:rPr lang="en-IN" sz="2000" b="1" dirty="0">
                <a:solidFill>
                  <a:srgbClr val="87319F"/>
                </a:solidFill>
              </a:rPr>
              <a:t>O</a:t>
            </a:r>
            <a:r>
              <a:rPr lang="en-IN" sz="2000" b="1" baseline="-25000" dirty="0">
                <a:solidFill>
                  <a:srgbClr val="87319F"/>
                </a:solidFill>
              </a:rPr>
              <a:t>2</a:t>
            </a:r>
            <a:r>
              <a:rPr lang="en-IN" sz="2000" b="1" dirty="0">
                <a:solidFill>
                  <a:srgbClr val="87319F"/>
                </a:solidFill>
              </a:rPr>
              <a:t> the </a:t>
            </a:r>
            <a:r>
              <a:rPr lang="en-IN" sz="2000" b="1" i="1" dirty="0">
                <a:solidFill>
                  <a:srgbClr val="87319F"/>
                </a:solidFill>
              </a:rPr>
              <a:t>terminal electron acceptor</a:t>
            </a:r>
            <a:r>
              <a:rPr lang="en-IN" sz="2000" b="1" dirty="0">
                <a:solidFill>
                  <a:srgbClr val="87319F"/>
                </a:solidFill>
              </a:rPr>
              <a:t> in aerobic </a:t>
            </a:r>
            <a:r>
              <a:rPr lang="en-IN" sz="2000" b="1" dirty="0" smtClean="0">
                <a:solidFill>
                  <a:srgbClr val="87319F"/>
                </a:solidFill>
              </a:rPr>
              <a:t>metabolism used </a:t>
            </a:r>
            <a:r>
              <a:rPr lang="en-IN" sz="2000" b="1" dirty="0">
                <a:solidFill>
                  <a:srgbClr val="87319F"/>
                </a:solidFill>
              </a:rPr>
              <a:t>to oxidize dietary substrates to carbon dioxide, yielding </a:t>
            </a:r>
            <a:r>
              <a:rPr lang="en-IN" sz="2000" b="1" dirty="0" smtClean="0">
                <a:solidFill>
                  <a:srgbClr val="87319F"/>
                </a:solidFill>
              </a:rPr>
              <a:t>energy</a:t>
            </a:r>
          </a:p>
          <a:p>
            <a:pPr lvl="1"/>
            <a:endParaRPr lang="en-IN" sz="2000" b="1" dirty="0">
              <a:solidFill>
                <a:srgbClr val="87319F"/>
              </a:solidFill>
            </a:endParaRPr>
          </a:p>
          <a:p>
            <a:pPr marL="342900" indent="-342900">
              <a:buFont typeface="Wingdings" panose="05000000000000000000" pitchFamily="2" charset="2"/>
              <a:buChar char="q"/>
            </a:pPr>
            <a:r>
              <a:rPr lang="en-IN" sz="2000" b="1" dirty="0" err="1">
                <a:solidFill>
                  <a:srgbClr val="3232E6"/>
                </a:solidFill>
              </a:rPr>
              <a:t>Hemoglobin</a:t>
            </a:r>
            <a:r>
              <a:rPr lang="en-IN" sz="2000" b="1" dirty="0">
                <a:solidFill>
                  <a:srgbClr val="3232E6"/>
                </a:solidFill>
              </a:rPr>
              <a:t> (</a:t>
            </a:r>
            <a:r>
              <a:rPr lang="en-IN" sz="2000" b="1" dirty="0" err="1">
                <a:solidFill>
                  <a:srgbClr val="3232E6"/>
                </a:solidFill>
              </a:rPr>
              <a:t>Hb</a:t>
            </a:r>
            <a:r>
              <a:rPr lang="en-IN" sz="2000" b="1" dirty="0">
                <a:solidFill>
                  <a:srgbClr val="3232E6"/>
                </a:solidFill>
              </a:rPr>
              <a:t>)</a:t>
            </a:r>
            <a:r>
              <a:rPr lang="en-IN" sz="2000" b="1" dirty="0">
                <a:solidFill>
                  <a:srgbClr val="87319F"/>
                </a:solidFill>
              </a:rPr>
              <a:t> used by vertebrates</a:t>
            </a:r>
          </a:p>
          <a:p>
            <a:pPr marL="800100" lvl="1" indent="-342900">
              <a:buFont typeface="Wingdings" panose="05000000000000000000" pitchFamily="2" charset="2"/>
              <a:buChar char="Ø"/>
            </a:pPr>
            <a:r>
              <a:rPr lang="en-IN" sz="2000" b="1" dirty="0">
                <a:solidFill>
                  <a:srgbClr val="87319F"/>
                </a:solidFill>
              </a:rPr>
              <a:t>to transport O</a:t>
            </a:r>
            <a:r>
              <a:rPr lang="en-IN" sz="2000" b="1" baseline="-25000" dirty="0">
                <a:solidFill>
                  <a:srgbClr val="87319F"/>
                </a:solidFill>
              </a:rPr>
              <a:t>2</a:t>
            </a:r>
            <a:r>
              <a:rPr lang="en-IN" sz="2000" b="1" dirty="0">
                <a:solidFill>
                  <a:srgbClr val="87319F"/>
                </a:solidFill>
              </a:rPr>
              <a:t> to tissues from </a:t>
            </a:r>
            <a:r>
              <a:rPr lang="en-IN" sz="2000" b="1" dirty="0" smtClean="0">
                <a:solidFill>
                  <a:srgbClr val="87319F"/>
                </a:solidFill>
              </a:rPr>
              <a:t>lungs </a:t>
            </a:r>
            <a:endParaRPr lang="en-IN" sz="2000" b="1" dirty="0">
              <a:solidFill>
                <a:srgbClr val="87319F"/>
              </a:solidFill>
            </a:endParaRPr>
          </a:p>
          <a:p>
            <a:pPr marL="800100" lvl="1" indent="-342900">
              <a:buFont typeface="Wingdings" panose="05000000000000000000" pitchFamily="2" charset="2"/>
              <a:buChar char="Ø"/>
            </a:pPr>
            <a:r>
              <a:rPr lang="en-IN" sz="2000" b="1" dirty="0">
                <a:solidFill>
                  <a:srgbClr val="87319F"/>
                </a:solidFill>
              </a:rPr>
              <a:t>to transport CO</a:t>
            </a:r>
            <a:r>
              <a:rPr lang="en-IN" sz="2000" b="1" baseline="-25000" dirty="0">
                <a:solidFill>
                  <a:srgbClr val="87319F"/>
                </a:solidFill>
              </a:rPr>
              <a:t>2</a:t>
            </a:r>
            <a:r>
              <a:rPr lang="en-IN" sz="2000" b="1" dirty="0">
                <a:solidFill>
                  <a:srgbClr val="87319F"/>
                </a:solidFill>
              </a:rPr>
              <a:t> from tissues to </a:t>
            </a:r>
            <a:r>
              <a:rPr lang="en-IN" sz="2000" b="1" dirty="0" smtClean="0">
                <a:solidFill>
                  <a:srgbClr val="87319F"/>
                </a:solidFill>
              </a:rPr>
              <a:t>lungs</a:t>
            </a:r>
            <a:endParaRPr lang="en-IN" sz="2000" b="1" dirty="0">
              <a:solidFill>
                <a:srgbClr val="87319F"/>
              </a:solidFill>
            </a:endParaRPr>
          </a:p>
          <a:p>
            <a:pPr marL="342900" indent="-342900">
              <a:buFont typeface="Wingdings" panose="05000000000000000000" pitchFamily="2" charset="2"/>
              <a:buChar char="q"/>
            </a:pPr>
            <a:r>
              <a:rPr lang="en-IN" sz="2000" b="1" dirty="0">
                <a:solidFill>
                  <a:srgbClr val="3232E6"/>
                </a:solidFill>
              </a:rPr>
              <a:t>Myoglobin (Mb)</a:t>
            </a:r>
            <a:r>
              <a:rPr lang="en-IN" sz="2000" b="1" dirty="0">
                <a:solidFill>
                  <a:srgbClr val="87319F"/>
                </a:solidFill>
              </a:rPr>
              <a:t> used in some tissues, notably muscle,</a:t>
            </a:r>
          </a:p>
          <a:p>
            <a:pPr marL="800100" lvl="1" indent="-342900">
              <a:buFont typeface="Wingdings" panose="05000000000000000000" pitchFamily="2" charset="2"/>
              <a:buChar char="Ø"/>
            </a:pPr>
            <a:r>
              <a:rPr lang="en-IN" sz="2000" b="1" dirty="0">
                <a:solidFill>
                  <a:srgbClr val="87319F"/>
                </a:solidFill>
              </a:rPr>
              <a:t>as a storage reserve of O</a:t>
            </a:r>
            <a:r>
              <a:rPr lang="en-IN" sz="2000" b="1" baseline="-25000" dirty="0">
                <a:solidFill>
                  <a:srgbClr val="87319F"/>
                </a:solidFill>
              </a:rPr>
              <a:t>2</a:t>
            </a:r>
            <a:r>
              <a:rPr lang="en-IN" sz="2000" b="1" dirty="0">
                <a:solidFill>
                  <a:srgbClr val="87319F"/>
                </a:solidFill>
              </a:rPr>
              <a:t> and</a:t>
            </a:r>
          </a:p>
          <a:p>
            <a:pPr marL="800100" lvl="1" indent="-342900">
              <a:buFont typeface="Wingdings" panose="05000000000000000000" pitchFamily="2" charset="2"/>
              <a:buChar char="Ø"/>
            </a:pPr>
            <a:r>
              <a:rPr lang="en-IN" sz="2000" b="1" dirty="0">
                <a:solidFill>
                  <a:srgbClr val="87319F"/>
                </a:solidFill>
              </a:rPr>
              <a:t>for intracellular transport of O</a:t>
            </a:r>
            <a:r>
              <a:rPr lang="en-IN" sz="2000" b="1" baseline="-25000" dirty="0">
                <a:solidFill>
                  <a:srgbClr val="87319F"/>
                </a:solidFill>
              </a:rPr>
              <a:t>2</a:t>
            </a:r>
            <a:endParaRPr lang="en-IN" sz="2000" b="1" dirty="0">
              <a:solidFill>
                <a:srgbClr val="87319F"/>
              </a:solidFill>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762000"/>
            <a:ext cx="293381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319" y="5023581"/>
            <a:ext cx="5567363" cy="1804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2038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20883</TotalTime>
  <Words>1401</Words>
  <Application>Microsoft Office PowerPoint</Application>
  <PresentationFormat>On-screen Show (4:3)</PresentationFormat>
  <Paragraphs>209</Paragraphs>
  <Slides>34</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Hemoglobin is an α2β2 tetramer that changes conformation from a T state to R state upon binding oxygen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Anand Singh</dc:creator>
  <cp:lastModifiedBy>Dr. Anand Singh</cp:lastModifiedBy>
  <cp:revision>489</cp:revision>
  <dcterms:created xsi:type="dcterms:W3CDTF">2006-08-16T00:00:00Z</dcterms:created>
  <dcterms:modified xsi:type="dcterms:W3CDTF">2018-03-27T21:48:41Z</dcterms:modified>
</cp:coreProperties>
</file>